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7" r:id="rId4"/>
    <p:sldId id="261" r:id="rId5"/>
    <p:sldId id="277" r:id="rId6"/>
    <p:sldId id="273" r:id="rId7"/>
    <p:sldId id="262" r:id="rId8"/>
    <p:sldId id="263" r:id="rId9"/>
    <p:sldId id="275" r:id="rId10"/>
    <p:sldId id="264" r:id="rId11"/>
    <p:sldId id="274" r:id="rId12"/>
    <p:sldId id="269" r:id="rId13"/>
    <p:sldId id="276" r:id="rId14"/>
    <p:sldId id="279" r:id="rId15"/>
    <p:sldId id="268" r:id="rId16"/>
    <p:sldId id="271" r:id="rId17"/>
    <p:sldId id="272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588"/>
    <a:srgbClr val="2A34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55"/>
    <p:restoredTop sz="94726"/>
  </p:normalViewPr>
  <p:slideViewPr>
    <p:cSldViewPr snapToGrid="0">
      <p:cViewPr varScale="1">
        <p:scale>
          <a:sx n="120" d="100"/>
          <a:sy n="120" d="100"/>
        </p:scale>
        <p:origin x="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ome/Dropbox%20(Compte%20personnel)/Mon%20Mac%20(DIR-JG)/Downloads/A_OIB2025%20Sta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ome/Dropbox%20(Compte%20personnel)/Mon%20Mac%20(DIR-JG)/Downloads/A_OIB2025%20Sta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/Dropbox%20(Compte%20personnel)/Mon%20Mac%20(DIR-JG)/Downloads/A_OIB2025%20Sta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/Dropbox%20(Compte%20personnel)/Mon%20Mac%20(DIR-JG)/Downloads/A_OIB2025%20Sta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/Dropbox%20(Compte%20personnel)/Mon%20Mac%20(DIR-JG)/Downloads/A_OIB2025%20Sta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ome/Dropbox%20(Compte%20personnel)/AAMIS/Confe&#769;rence%20I%202024/Statistiques%20du%20baccalaure&#769;at/SECTIONS_Sep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kern="1200" spc="0" baseline="0">
                <a:solidFill>
                  <a:srgbClr val="27368A"/>
                </a:solidFill>
                <a:effectLst/>
                <a:latin typeface="Myriad Pro" panose="020B0503030403020204"/>
              </a:rPr>
              <a:t>Origine des candidats, session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704-4C48-9116-0835032E4B0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704-4C48-9116-0835032E4B0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704-4C48-9116-0835032E4B0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078530346833219"/>
                      <c:h val="0.120957167364714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704-4C48-9116-0835032E4B0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8.8948961958870934E-2"/>
                      <c:h val="7.3416450264602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704-4C48-9116-0835032E4B0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8.6346971033667508E-2"/>
                      <c:h val="7.09634776061296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704-4C48-9116-0835032E4B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DB!$C$80:$C$82</c:f>
              <c:strCache>
                <c:ptCount val="3"/>
                <c:pt idx="0">
                  <c:v> France (1 447) </c:v>
                </c:pt>
                <c:pt idx="1">
                  <c:v> North America (248) </c:v>
                </c:pt>
                <c:pt idx="2">
                  <c:v> Rest of the World (375) </c:v>
                </c:pt>
              </c:strCache>
            </c:strRef>
          </c:cat>
          <c:val>
            <c:numRef>
              <c:f>DB!$I$80:$I$82</c:f>
              <c:numCache>
                <c:formatCode>_(* #,##0_);_(* \(#,##0\);_(* "-"_);_(@_)</c:formatCode>
                <c:ptCount val="3"/>
                <c:pt idx="0">
                  <c:v>1447</c:v>
                </c:pt>
                <c:pt idx="1">
                  <c:v>248</c:v>
                </c:pt>
                <c:pt idx="2">
                  <c:v>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04-4C48-9116-0835032E4B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263A79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fr-FR" sz="2000" b="1" i="0" kern="1200" spc="0" baseline="0">
                <a:solidFill>
                  <a:srgbClr val="27368A"/>
                </a:solidFill>
                <a:effectLst/>
                <a:latin typeface="Myriad Pro" panose="020B0503030403020204"/>
              </a:rPr>
              <a:t>Répartition des mentions, session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0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429669605906E-2"/>
          <c:y val="0.11905483888981962"/>
          <c:w val="0.88827479430239764"/>
          <c:h val="0.85258990897414422"/>
        </c:manualLayout>
      </c:layout>
      <c:pie3D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1FB-4B4E-842C-F2A6B4333E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1FB-4B4E-842C-F2A6B4333E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1FB-4B4E-842C-F2A6B4333E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1FB-4B4E-842C-F2A6B4333E57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1FB-4B4E-842C-F2A6B4333E57}"/>
              </c:ext>
            </c:extLst>
          </c:dPt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263A7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1FB-4B4E-842C-F2A6B4333E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DB!$K$92:$K$96</c:f>
              <c:strCache>
                <c:ptCount val="5"/>
                <c:pt idx="0">
                  <c:v> TB </c:v>
                </c:pt>
                <c:pt idx="1">
                  <c:v> B </c:v>
                </c:pt>
                <c:pt idx="2">
                  <c:v> AB </c:v>
                </c:pt>
                <c:pt idx="3">
                  <c:v> P </c:v>
                </c:pt>
                <c:pt idx="4">
                  <c:v> C </c:v>
                </c:pt>
              </c:strCache>
            </c:strRef>
          </c:cat>
          <c:val>
            <c:numRef>
              <c:f>DB!$M$92:$M$96</c:f>
              <c:numCache>
                <c:formatCode>0%</c:formatCode>
                <c:ptCount val="5"/>
                <c:pt idx="0">
                  <c:v>0.43478260869565216</c:v>
                </c:pt>
                <c:pt idx="1">
                  <c:v>0.34154589371980676</c:v>
                </c:pt>
                <c:pt idx="2">
                  <c:v>0.16908212560386474</c:v>
                </c:pt>
                <c:pt idx="3">
                  <c:v>4.5410628019323669E-2</c:v>
                </c:pt>
                <c:pt idx="4">
                  <c:v>9.1787439613526568E-3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1FB-4B4E-842C-F2A6B4333E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>
                <a:solidFill>
                  <a:srgbClr val="660066"/>
                </a:solidFill>
              </a:defRPr>
            </a:pPr>
            <a:r>
              <a:rPr lang="en-US">
                <a:solidFill>
                  <a:srgbClr val="283975"/>
                </a:solidFill>
                <a:latin typeface="Myriad Pro" panose="020B0503030403020204" pitchFamily="34" charset="0"/>
              </a:rPr>
              <a:t>Effectifs</a:t>
            </a:r>
          </a:p>
        </c:rich>
      </c:tx>
      <c:layout>
        <c:manualLayout>
          <c:xMode val="edge"/>
          <c:yMode val="edge"/>
          <c:x val="0.44838009761704806"/>
          <c:y val="2.714562468537920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'Historique notes'!$F$1</c:f>
              <c:strCache>
                <c:ptCount val="1"/>
                <c:pt idx="0">
                  <c:v>nombre de candidats</c:v>
                </c:pt>
              </c:strCache>
            </c:strRef>
          </c:tx>
          <c:spPr>
            <a:gradFill flip="none" rotWithShape="1">
              <a:gsLst>
                <a:gs pos="0">
                  <a:srgbClr val="FF0000"/>
                </a:gs>
                <a:gs pos="92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263A79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notes'!$A$2:$A$16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'Historique notes'!$F$2:$F$16</c:f>
              <c:numCache>
                <c:formatCode>0</c:formatCode>
                <c:ptCount val="15"/>
                <c:pt idx="0">
                  <c:v>674</c:v>
                </c:pt>
                <c:pt idx="1">
                  <c:v>760</c:v>
                </c:pt>
                <c:pt idx="2">
                  <c:v>766</c:v>
                </c:pt>
                <c:pt idx="3">
                  <c:v>905</c:v>
                </c:pt>
                <c:pt idx="4">
                  <c:v>862</c:v>
                </c:pt>
                <c:pt idx="5">
                  <c:v>966</c:v>
                </c:pt>
                <c:pt idx="6">
                  <c:v>1032</c:v>
                </c:pt>
                <c:pt idx="7">
                  <c:v>1158</c:v>
                </c:pt>
                <c:pt idx="8">
                  <c:v>1248</c:v>
                </c:pt>
                <c:pt idx="9">
                  <c:v>1286</c:v>
                </c:pt>
                <c:pt idx="10">
                  <c:v>1304</c:v>
                </c:pt>
                <c:pt idx="11">
                  <c:v>1341</c:v>
                </c:pt>
                <c:pt idx="12">
                  <c:v>1497</c:v>
                </c:pt>
                <c:pt idx="13">
                  <c:v>1749</c:v>
                </c:pt>
                <c:pt idx="14">
                  <c:v>2070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AD-0243-B239-F0B52D3A61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09759736"/>
        <c:axId val="-2110690232"/>
      </c:barChart>
      <c:catAx>
        <c:axId val="-210975973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b="1">
                <a:solidFill>
                  <a:srgbClr val="283A75"/>
                </a:solidFill>
              </a:defRPr>
            </a:pPr>
            <a:endParaRPr lang="fr-FR"/>
          </a:p>
        </c:txPr>
        <c:crossAx val="-2110690232"/>
        <c:crosses val="autoZero"/>
        <c:auto val="1"/>
        <c:lblAlgn val="ctr"/>
        <c:lblOffset val="100"/>
        <c:noMultiLvlLbl val="0"/>
      </c:catAx>
      <c:valAx>
        <c:axId val="-2110690232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660066"/>
                </a:solidFill>
              </a:defRPr>
            </a:pPr>
            <a:endParaRPr lang="fr-FR"/>
          </a:p>
        </c:txPr>
        <c:crossAx val="-210975973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 rtl="0">
              <a:defRPr/>
            </a:pPr>
            <a:r>
              <a:rPr lang="en-US" sz="1800">
                <a:latin typeface="Myriad Pro" panose="020B0503030403020204" pitchFamily="34" charset="0"/>
              </a:rPr>
              <a:t>English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7216149220869969E-2"/>
          <c:y val="9.8607824373608238E-2"/>
          <c:w val="0.92622210775348213"/>
          <c:h val="0.78799256314231636"/>
        </c:manualLayout>
      </c:layout>
      <c:lineChart>
        <c:grouping val="standard"/>
        <c:varyColors val="0"/>
        <c:ser>
          <c:idx val="1"/>
          <c:order val="0"/>
          <c:tx>
            <c:strRef>
              <c:f>'Historique notes'!$B$1</c:f>
              <c:strCache>
                <c:ptCount val="1"/>
                <c:pt idx="0">
                  <c:v>Eng - E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c:spPr>
          <c:marker>
            <c:symbol val="circle"/>
            <c:size val="7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notes'!$A$2:$A$16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'Historique notes'!$B$2:$B$16</c:f>
              <c:numCache>
                <c:formatCode>0.00</c:formatCode>
                <c:ptCount val="15"/>
                <c:pt idx="0">
                  <c:v>14.02</c:v>
                </c:pt>
                <c:pt idx="1">
                  <c:v>14.02</c:v>
                </c:pt>
                <c:pt idx="2">
                  <c:v>13.88</c:v>
                </c:pt>
                <c:pt idx="3">
                  <c:v>14.6</c:v>
                </c:pt>
                <c:pt idx="4">
                  <c:v>14.76</c:v>
                </c:pt>
                <c:pt idx="5">
                  <c:v>14.96</c:v>
                </c:pt>
                <c:pt idx="6">
                  <c:v>15.08</c:v>
                </c:pt>
                <c:pt idx="7">
                  <c:v>15.24</c:v>
                </c:pt>
                <c:pt idx="8">
                  <c:v>16.2</c:v>
                </c:pt>
                <c:pt idx="9">
                  <c:v>16</c:v>
                </c:pt>
                <c:pt idx="10">
                  <c:v>15.6</c:v>
                </c:pt>
                <c:pt idx="11">
                  <c:v>15.56</c:v>
                </c:pt>
                <c:pt idx="12">
                  <c:v>15.66</c:v>
                </c:pt>
                <c:pt idx="13">
                  <c:v>15.59</c:v>
                </c:pt>
                <c:pt idx="14">
                  <c:v>15.73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D6-B040-9389-6E78D5C215A2}"/>
            </c:ext>
          </c:extLst>
        </c:ser>
        <c:ser>
          <c:idx val="0"/>
          <c:order val="1"/>
          <c:tx>
            <c:strRef>
              <c:f>'Historique notes'!$C$1</c:f>
              <c:strCache>
                <c:ptCount val="1"/>
                <c:pt idx="0">
                  <c:v>Eng - O</c:v>
                </c:pt>
              </c:strCache>
            </c:strRef>
          </c:tx>
          <c:spPr>
            <a:ln>
              <a:solidFill>
                <a:srgbClr val="FF0000"/>
              </a:solidFill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notes'!$A$2:$A$16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'Historique notes'!$C$2:$C$16</c:f>
              <c:numCache>
                <c:formatCode>0.00</c:formatCode>
                <c:ptCount val="15"/>
                <c:pt idx="0">
                  <c:v>15.01</c:v>
                </c:pt>
                <c:pt idx="1">
                  <c:v>14.86</c:v>
                </c:pt>
                <c:pt idx="2">
                  <c:v>15.12</c:v>
                </c:pt>
                <c:pt idx="3">
                  <c:v>15.92</c:v>
                </c:pt>
                <c:pt idx="4">
                  <c:v>15.65</c:v>
                </c:pt>
                <c:pt idx="5">
                  <c:v>15.74</c:v>
                </c:pt>
                <c:pt idx="6">
                  <c:v>15.93</c:v>
                </c:pt>
                <c:pt idx="7">
                  <c:v>16.02</c:v>
                </c:pt>
                <c:pt idx="8">
                  <c:v>16.2</c:v>
                </c:pt>
                <c:pt idx="9">
                  <c:v>16</c:v>
                </c:pt>
                <c:pt idx="10">
                  <c:v>16.170000000000002</c:v>
                </c:pt>
                <c:pt idx="11">
                  <c:v>16.34</c:v>
                </c:pt>
                <c:pt idx="12">
                  <c:v>16.73</c:v>
                </c:pt>
                <c:pt idx="13">
                  <c:v>16.43</c:v>
                </c:pt>
                <c:pt idx="14">
                  <c:v>16.579999999999998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D6-B040-9389-6E78D5C21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13165736"/>
        <c:axId val="-2131467528"/>
      </c:lineChart>
      <c:catAx>
        <c:axId val="-211316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31467528"/>
        <c:crosses val="autoZero"/>
        <c:auto val="1"/>
        <c:lblAlgn val="ctr"/>
        <c:lblOffset val="100"/>
        <c:noMultiLvlLbl val="0"/>
      </c:catAx>
      <c:valAx>
        <c:axId val="-2131467528"/>
        <c:scaling>
          <c:orientation val="minMax"/>
          <c:min val="13"/>
        </c:scaling>
        <c:delete val="0"/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latin typeface="Myriad Pro" panose="020B0503030403020204" pitchFamily="34" charset="0"/>
              </a:defRPr>
            </a:pPr>
            <a:endParaRPr lang="fr-FR"/>
          </a:p>
        </c:txPr>
        <c:crossAx val="-2113165736"/>
        <c:crosses val="autoZero"/>
        <c:crossBetween val="between"/>
      </c:valAx>
      <c:spPr>
        <a:noFill/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baseline="0">
          <a:solidFill>
            <a:schemeClr val="tx2"/>
          </a:solidFill>
        </a:defRPr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 rtl="0">
              <a:defRPr/>
            </a:pPr>
            <a:r>
              <a:rPr lang="en-US" sz="1800">
                <a:latin typeface="Myriad Pro" panose="020B0503030403020204" pitchFamily="34" charset="0"/>
              </a:rPr>
              <a:t>History</a:t>
            </a:r>
            <a:r>
              <a:rPr lang="en-US" sz="1800" baseline="0">
                <a:latin typeface="Myriad Pro" panose="020B0503030403020204" pitchFamily="34" charset="0"/>
              </a:rPr>
              <a:t> &amp; </a:t>
            </a:r>
            <a:r>
              <a:rPr lang="en-US" sz="1800">
                <a:latin typeface="Myriad Pro" panose="020B0503030403020204" pitchFamily="34" charset="0"/>
              </a:rPr>
              <a:t>Geography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'Historique notes'!$D$1</c:f>
              <c:strCache>
                <c:ptCount val="1"/>
                <c:pt idx="0">
                  <c:v>H-G - W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c:spPr>
          <c:marker>
            <c:symbol val="circle"/>
            <c:size val="7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notes'!$A$2:$A$16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'Historique notes'!$D$2:$D$16</c:f>
              <c:numCache>
                <c:formatCode>0.00</c:formatCode>
                <c:ptCount val="15"/>
                <c:pt idx="0">
                  <c:v>13.39</c:v>
                </c:pt>
                <c:pt idx="1">
                  <c:v>13.43</c:v>
                </c:pt>
                <c:pt idx="2">
                  <c:v>13.41</c:v>
                </c:pt>
                <c:pt idx="3">
                  <c:v>13.69</c:v>
                </c:pt>
                <c:pt idx="4">
                  <c:v>14.07</c:v>
                </c:pt>
                <c:pt idx="5">
                  <c:v>14.06</c:v>
                </c:pt>
                <c:pt idx="6">
                  <c:v>14.11</c:v>
                </c:pt>
                <c:pt idx="7">
                  <c:v>14.76</c:v>
                </c:pt>
                <c:pt idx="8">
                  <c:v>15.9</c:v>
                </c:pt>
                <c:pt idx="9">
                  <c:v>15.8</c:v>
                </c:pt>
                <c:pt idx="10">
                  <c:v>14.72</c:v>
                </c:pt>
                <c:pt idx="11">
                  <c:v>15.01</c:v>
                </c:pt>
                <c:pt idx="12">
                  <c:v>15.1</c:v>
                </c:pt>
                <c:pt idx="13">
                  <c:v>15.2</c:v>
                </c:pt>
                <c:pt idx="14">
                  <c:v>15.2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2E-C94C-8C42-308BFC21368A}"/>
            </c:ext>
          </c:extLst>
        </c:ser>
        <c:ser>
          <c:idx val="0"/>
          <c:order val="1"/>
          <c:tx>
            <c:strRef>
              <c:f>'Historique notes'!$E$1</c:f>
              <c:strCache>
                <c:ptCount val="1"/>
                <c:pt idx="0">
                  <c:v>H-G - O</c:v>
                </c:pt>
              </c:strCache>
            </c:strRef>
          </c:tx>
          <c:spPr>
            <a:ln>
              <a:solidFill>
                <a:srgbClr val="FF0000"/>
              </a:solidFill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notes'!$A$2:$A$16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'Historique notes'!$E$2:$E$16</c:f>
              <c:numCache>
                <c:formatCode>0.00</c:formatCode>
                <c:ptCount val="15"/>
                <c:pt idx="0">
                  <c:v>14.09</c:v>
                </c:pt>
                <c:pt idx="1">
                  <c:v>14.16</c:v>
                </c:pt>
                <c:pt idx="2">
                  <c:v>14.32</c:v>
                </c:pt>
                <c:pt idx="3">
                  <c:v>14.67</c:v>
                </c:pt>
                <c:pt idx="4">
                  <c:v>14.97</c:v>
                </c:pt>
                <c:pt idx="5">
                  <c:v>15.08</c:v>
                </c:pt>
                <c:pt idx="6">
                  <c:v>15.29</c:v>
                </c:pt>
                <c:pt idx="7">
                  <c:v>15.72</c:v>
                </c:pt>
                <c:pt idx="8">
                  <c:v>15.9</c:v>
                </c:pt>
                <c:pt idx="9">
                  <c:v>15.8</c:v>
                </c:pt>
                <c:pt idx="10">
                  <c:v>15.84</c:v>
                </c:pt>
                <c:pt idx="11">
                  <c:v>15.91</c:v>
                </c:pt>
                <c:pt idx="12">
                  <c:v>15.84</c:v>
                </c:pt>
                <c:pt idx="13">
                  <c:v>15.64</c:v>
                </c:pt>
                <c:pt idx="14">
                  <c:v>15.68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2E-C94C-8C42-308BFC213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13165736"/>
        <c:axId val="-2131467528"/>
      </c:lineChart>
      <c:catAx>
        <c:axId val="-211316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31467528"/>
        <c:crosses val="autoZero"/>
        <c:auto val="1"/>
        <c:lblAlgn val="ctr"/>
        <c:lblOffset val="100"/>
        <c:noMultiLvlLbl val="0"/>
      </c:catAx>
      <c:valAx>
        <c:axId val="-2131467528"/>
        <c:scaling>
          <c:orientation val="minMax"/>
          <c:min val="13"/>
        </c:scaling>
        <c:delete val="0"/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latin typeface="Myriad Pro" panose="020B0503030403020204" pitchFamily="34" charset="0"/>
              </a:defRPr>
            </a:pPr>
            <a:endParaRPr lang="fr-FR"/>
          </a:p>
        </c:txPr>
        <c:crossAx val="-2113165736"/>
        <c:crosses val="autoZero"/>
        <c:crossBetween val="between"/>
      </c:valAx>
      <c:spPr>
        <a:noFill/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baseline="0">
          <a:solidFill>
            <a:schemeClr val="tx2"/>
          </a:solidFill>
        </a:defRPr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r>
              <a:rPr lang="fr-FR" sz="1600" b="1">
                <a:solidFill>
                  <a:srgbClr val="293588"/>
                </a:solidFill>
                <a:latin typeface="Myriad Pro"/>
              </a:rPr>
              <a:t>Candidats présentant un AP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AP en ACL</c:v>
                </c:pt>
              </c:strCache>
            </c:strRef>
          </c:tx>
          <c:spPr>
            <a:solidFill>
              <a:srgbClr val="293588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293588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205</c:v>
                </c:pt>
                <c:pt idx="1">
                  <c:v>247</c:v>
                </c:pt>
                <c:pt idx="2">
                  <c:v>286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853-CD49-B995-B0B2EE9DF5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 en HG</c:v>
                </c:pt>
              </c:strCache>
            </c:strRef>
          </c:tx>
          <c:spPr>
            <a:solidFill>
              <a:srgbClr val="E31E2D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293588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188</c:v>
                </c:pt>
                <c:pt idx="1">
                  <c:v>241</c:v>
                </c:pt>
                <c:pt idx="2">
                  <c:v>285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F853-CD49-B995-B0B2EE9DF5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A6A6A6"/>
            </a:solidFill>
          </a:ln>
        </c:spPr>
        <c:txPr>
          <a:bodyPr/>
          <a:lstStyle/>
          <a:p>
            <a:pPr>
              <a:defRPr b="1"/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r-FR"/>
          </a:p>
        </c:txPr>
        <c:crossAx val="-206802733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1"/>
  </c:chart>
  <c:txPr>
    <a:bodyPr/>
    <a:lstStyle/>
    <a:p>
      <a:pPr>
        <a:defRPr sz="1400">
          <a:solidFill>
            <a:srgbClr val="293588"/>
          </a:solidFill>
          <a:latin typeface="Myriad Pro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2A3488"/>
                </a:solidFill>
                <a:latin typeface="+mn-lt"/>
                <a:ea typeface="+mn-ea"/>
                <a:cs typeface="+mn-cs"/>
              </a:defRPr>
            </a:pPr>
            <a:r>
              <a:rPr lang="fr-FR" sz="1800" b="1" dirty="0">
                <a:solidFill>
                  <a:srgbClr val="2A3488"/>
                </a:solidFill>
              </a:rPr>
              <a:t>Croissances</a:t>
            </a:r>
            <a:r>
              <a:rPr lang="fr-FR" sz="1800" b="1" baseline="0" dirty="0">
                <a:solidFill>
                  <a:srgbClr val="2A3488"/>
                </a:solidFill>
              </a:rPr>
              <a:t> comparées du nombre </a:t>
            </a:r>
          </a:p>
          <a:p>
            <a:pPr>
              <a:defRPr>
                <a:solidFill>
                  <a:srgbClr val="2A3488"/>
                </a:solidFill>
              </a:defRPr>
            </a:pPr>
            <a:r>
              <a:rPr lang="fr-FR" sz="1800" b="1" baseline="0" dirty="0">
                <a:solidFill>
                  <a:srgbClr val="2A3488"/>
                </a:solidFill>
              </a:rPr>
              <a:t>de lycées avec BFI américain</a:t>
            </a:r>
            <a:endParaRPr lang="fr-FR" sz="1800" b="1" dirty="0">
              <a:solidFill>
                <a:srgbClr val="2A3488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2A3488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'Evolution Lycées'!$A$7</c:f>
              <c:strCache>
                <c:ptCount val="1"/>
                <c:pt idx="0">
                  <c:v>Rest of the world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6DAB46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'Evolution Lycées'!$B$6:$F$6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'Evolution Lycées'!$B$7:$F$7</c:f>
              <c:numCache>
                <c:formatCode>0</c:formatCode>
                <c:ptCount val="5"/>
                <c:pt idx="0">
                  <c:v>100</c:v>
                </c:pt>
                <c:pt idx="1">
                  <c:v>123.07692307692308</c:v>
                </c:pt>
                <c:pt idx="2">
                  <c:v>192.30769230769232</c:v>
                </c:pt>
                <c:pt idx="3">
                  <c:v>246.15384615384616</c:v>
                </c:pt>
                <c:pt idx="4">
                  <c:v>246.15384615384616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62-CA43-8C24-1AF38B2043C9}"/>
            </c:ext>
          </c:extLst>
        </c:ser>
        <c:ser>
          <c:idx val="1"/>
          <c:order val="1"/>
          <c:tx>
            <c:strRef>
              <c:f>'Evolution Lycées'!$A$8</c:f>
              <c:strCache>
                <c:ptCount val="1"/>
                <c:pt idx="0">
                  <c:v>France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'Evolution Lycées'!$B$6:$F$6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'Evolution Lycées'!$B$8:$F$8</c:f>
              <c:numCache>
                <c:formatCode>0</c:formatCode>
                <c:ptCount val="5"/>
                <c:pt idx="0">
                  <c:v>100</c:v>
                </c:pt>
                <c:pt idx="1">
                  <c:v>104.76190476190477</c:v>
                </c:pt>
                <c:pt idx="2">
                  <c:v>152.38095238095238</c:v>
                </c:pt>
                <c:pt idx="3">
                  <c:v>200</c:v>
                </c:pt>
                <c:pt idx="4">
                  <c:v>209.52380952380955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62-CA43-8C24-1AF38B2043C9}"/>
            </c:ext>
          </c:extLst>
        </c:ser>
        <c:ser>
          <c:idx val="2"/>
          <c:order val="2"/>
          <c:tx>
            <c:strRef>
              <c:f>'Evolution Lycées'!$A$9</c:f>
              <c:strCache>
                <c:ptCount val="1"/>
                <c:pt idx="0">
                  <c:v>US &amp; Canada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4472C4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'Evolution Lycées'!$B$6:$F$6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'Evolution Lycées'!$B$9:$F$9</c:f>
              <c:numCache>
                <c:formatCode>0</c:formatCode>
                <c:ptCount val="5"/>
                <c:pt idx="0" formatCode="General">
                  <c:v>100</c:v>
                </c:pt>
                <c:pt idx="1">
                  <c:v>109.09090909090908</c:v>
                </c:pt>
                <c:pt idx="2">
                  <c:v>118.18181818181819</c:v>
                </c:pt>
                <c:pt idx="3">
                  <c:v>118.18181818181819</c:v>
                </c:pt>
                <c:pt idx="4">
                  <c:v>118.18181818181819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62-CA43-8C24-1AF38B204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4063920"/>
        <c:axId val="307820208"/>
      </c:lineChart>
      <c:catAx>
        <c:axId val="170406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2A3488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7820208"/>
        <c:crosses val="autoZero"/>
        <c:auto val="1"/>
        <c:lblAlgn val="ctr"/>
        <c:lblOffset val="100"/>
        <c:noMultiLvlLbl val="0"/>
      </c:catAx>
      <c:valAx>
        <c:axId val="30782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2A3488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406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2A3488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7T09:53:46.5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7T09:56:24.8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A6289-0007-954D-A5B3-87D7E57D15D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DB14C-1983-704B-9DF0-035DB28E2D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528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France : 30 sections en lycées qui ne comportent que le cycle terminal du BFI</a:t>
            </a:r>
          </a:p>
          <a:p>
            <a:r>
              <a:rPr lang="fr-FR" dirty="0"/>
              <a:t>Etranger : 11 sections en lycées qui ne comportent que le cycle terminal du BFI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DB14C-1983-704B-9DF0-035DB28E2D7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79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La section américaine représente 22 % des SI dans le monde (245 sur 1 097) : 16 % en France, 32 % à l’étranger, où elle est la première section. Elle compte 107 des 383 BFI (28 %).</a:t>
            </a:r>
          </a:p>
          <a:p>
            <a:r>
              <a:t>SIA en France : 42 en 2017, 112 en 2026. SIA à l’étranger : 29 en 2017, 133 en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Session 2026 : 2 070 candidats. France 1 447 (70 %), Amérique du Nord 248 (12 %), reste du monde 375 (18 %).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Session 2026 (rappel 2025 entre parenthèses) : TB 43 % (45 %), B 34 % (35 %), AB 17 % (16 %), P 5 % (4 %).</a:t>
            </a:r>
          </a:p>
          <a:p>
            <a:r>
              <a:t>Félicitations du jury : 194 candidats, soit 9,4 % (8,7 % en 2025, 8,9 % en 2024).</a:t>
            </a:r>
          </a:p>
          <a:p>
            <a:r>
              <a:t>Félicitations comprises, la part des TB passe de 48,6 % en 2024 à 44,7 % en 2025 puis 43,5 % en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2 070 candidats à la session 2026 : +18,4 % en un an, effectif multiplié par 3 depuis 2012 (674).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Session 2026 : ACL écrit 15,73 (15,59 en 2025), ACL oral 16,58 (16,43 en 2025). Les notes d’AP converties sur 20 sont agrégées à l’écrit.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Session 2026 : HG écrit 15,20 (stable), HG oral 15,68 (15,64 en 2025). Les notes d’AP converties sur 20 sont agrégées à l’écrit.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AP en ACL : 205 (13,7 %) en 2024, 247 (14,1 %) en 2025, 286 (13,8 %) en 2026.</a:t>
            </a:r>
          </a:p>
          <a:p>
            <a:r>
              <a:t>AP en HG : 188 (12,6 %), 241 (13,8 %), 285 (13,8 %).</a:t>
            </a:r>
          </a:p>
          <a:p>
            <a:r>
              <a:t>2026 : 28 AP ACL seul, 27 AP HG seul, 258 ACL + HG ; 1 757 candidats sans AP.</a:t>
            </a:r>
          </a:p>
          <a:p>
            <a:r>
              <a:t>Moyennes AP sur 20 – ACL : 15,47 / 15,17 / 15,31 ; HG : 17,28 / 17,28 / 17,07.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Données partielles : 450 AP déclarés par 5 établissements. Moyenne BFI 4,26 (17,0/20). 50 % de 5, 80 % de 4 ou 5, 96 % de 3 ou plus.</a:t>
            </a:r>
          </a:p>
          <a:p>
            <a:r>
              <a:t>DNL2 (données partielles, 5 établissements) : 131 candidats, moyenne 17,04, médiane 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Parler de deux éventuelles sections sur calendrier Sud : Santiago et Lima, session 2028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DB14C-1983-704B-9DF0-035DB28E2D7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960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4F64D5-18B1-78F8-8B02-2724A5D73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91506D2-4AF1-A5BE-95E5-91A3D2839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E50E3E-90DF-3675-EED4-F1376FC2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D2D5B1-870E-8FF9-244C-228E0733A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6A5015-B170-B8B2-62FA-81430F629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09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71ACB-6CA9-5B60-A13A-5F143911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0A6AF3-04D0-D24D-7651-133144B7C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D8BBF6-32D6-CA65-1ABA-29F4A42C3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266D72-E160-5AAD-1182-4349F7830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ECCA8A-190C-B475-37FB-EA25C0EDE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70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8EA7C5-0598-20C8-EC0F-FA97554CD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D3E0BF-1070-725E-A4E3-0CFF2BD85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F46A46-C5DD-BE87-7A76-046F4C95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F25795-4FA6-6D2E-1912-A7B8E7D93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375109-955C-1ACA-E4E5-7FEB3461B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343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9D19-F595-9A55-4BC1-01F5B0DF6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2043-4796-B625-0C62-3F7474756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E81513-41E4-D95D-A16A-3F27F9A22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F9E865-76F6-A1A0-1821-8EB13CE0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819537-A994-B884-7868-AEE6A3277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1FF5E3-CA0A-300E-8411-DA7E8A31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73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04E216-57BD-BF56-AEB5-3845F1F24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765A8F-16EB-0D64-98BB-7AB72E9E1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ACFEA9-3548-64F6-DA06-1D2B778B3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9931B31-0BC5-2FE3-000B-68C0F218C7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F1C2158-A3FA-2DEA-8C9A-3BCA53FF9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4EFBA69-8466-F0DC-F94A-617B2210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5CA5A5E-3EB1-4863-C94D-E9B83F47D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550100D-A3E0-BEA4-C0AE-298F73E4F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174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56E4FF-B5D1-5697-B842-4FBDC045E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E1A689-FFF9-B4F2-A8AC-BD9C58DEA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3890F5-7894-2ADA-6C0C-E1059219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D57DF0-98B6-FD96-2656-EE2B5E400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13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1DC8712-1F6C-5C3D-E433-65BC7B206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58AF487-5596-DF82-B715-CD824B95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0F42F0-D9B9-2275-38DE-E00C38FDB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30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DE6BC-760A-9681-342C-4223064D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DC86A1-17C2-B3FB-EE9D-7A9D4695E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A521E4B-E8F5-D8EB-5E31-4E2F74E31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D42532-7903-8E9E-80A4-A41290A33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DEDF9F-6A6D-6245-CF7D-C868AB7F2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44CBAA-FB59-758A-51B0-AD1DDB49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75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F62AF-B00E-8081-8465-B7C7B6A23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2FA1613-E746-6B12-B5E4-1054DF1A8E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D6067D-98D0-D5EA-0C9D-AF61C2003B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1B45E4-1B5B-C11B-AF9C-ED23C30B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9B4069-F939-61E7-9EC3-47D15D88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D24F2C-9AAE-42F3-67F1-28DF1885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56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E9DA3C-5EAC-1C1B-E34A-1F12FABF4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D7D29F-109E-7D0C-926B-D27AC3E1F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670CCC-9972-3FAF-C40F-9B6D150F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DF418D-CC46-2226-5311-19E20AB2B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6AF604-FD21-80E8-9E53-131BE141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80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4203DD6-B5F4-6C19-B5DA-0A1A7D2B94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9C53135-CD7E-E5FC-2EFA-FD2F230F0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C0D93A-BB6F-BE26-69E6-7D712725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C9145C-B9DA-7406-FD29-057230E3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DD01AF-BD43-5752-C752-78C63427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09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B76C25D-ADEF-2ED3-7AF0-3CB49796C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492778-D3DD-60A9-1C6A-4C93CDDE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2331FB-BE63-9770-83D4-0F4F1A256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05030-961E-4242-89D2-02572352118C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EA2606-B90E-4A4C-384D-14DD1BEE7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EB07E1-0B33-3858-B3D2-646FEA845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020539-2535-FE26-9E3C-A8919E1A9D7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34302" y="6019800"/>
            <a:ext cx="1682115" cy="70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1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data.education.gouv.fr/explore/embed/dataset/fr-en-sections-internationales/analyze/?disjunctive.section&amp;dataChart=eyJxdWVyaWVzIjpbeyJjb25maWciOnsiZGF0YXNldCI6ImZyLWVuLXNlY3Rpb25zLWludGVybmF0aW9uYWxlcyIsIm9wdGlvbnMiOnsiZGlzanVuY3RpdmUuc2VjdGlvbiI6dHJ1ZX19LCJjaGFydHMiOlt7ImFsaWduTW9udGgiOnRydWUsInR5cGUiOiJiYXIiLCJmdW5jIjoiQ09VTlQiLCJ5QXhpcyI6ImxhdGl0dWRlIiwic2NpZW50aWZpY0Rpc3BsYXkiOnRydWUsImNvbG9yIjoicmFuZ2UtRGFyazIifV0sInhBeGlzIjoibml2ZWF1IiwibWF4cG9pbnRzIjoyMDAsInNvcnQiOiIiLCJzZXJpZXNCcmVha2Rvd24iOiJzZWN0aW9uIiwic3RhY2tlZCI6Im5vcm1hbCJ9XSwidGltZXNjYWxlIjoiIiwiZGlzcGxheUxlZ2VuZCI6dHJ1ZSwiYWxpZ25Nb250aCI6dHJ1ZX0%3D" TargetMode="Externa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data.education.gouv.fr/explore/embed/dataset/fr-en-sections-internationales/map/?disjunctive.section&amp;refine.section=AM%C3%89RICAINE&amp;location=2,0.17578,0&amp;basemap=jawg.street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8C6723E-8418-1B5B-8F8A-AB217969E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620" y="0"/>
            <a:ext cx="5123380" cy="249081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85E249-F154-F341-A19C-B107FE951B3C}"/>
              </a:ext>
            </a:extLst>
          </p:cNvPr>
          <p:cNvSpPr txBox="1"/>
          <p:nvPr/>
        </p:nvSpPr>
        <p:spPr>
          <a:xfrm>
            <a:off x="1010292" y="3055892"/>
            <a:ext cx="101714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93588"/>
                </a:solidFill>
                <a:latin typeface="Myriad Pro" panose="020B0503030403020204" pitchFamily="34" charset="0"/>
              </a:rPr>
              <a:t>2026 </a:t>
            </a:r>
          </a:p>
          <a:p>
            <a:r>
              <a:rPr lang="en-US" sz="3600" b="1" dirty="0">
                <a:solidFill>
                  <a:srgbClr val="293588"/>
                </a:solidFill>
                <a:latin typeface="Myriad Pro" panose="020B0503030403020204" pitchFamily="34" charset="0"/>
              </a:rPr>
              <a:t>Heads of Sections &amp; Heads of Schools Meeting</a:t>
            </a:r>
          </a:p>
        </p:txBody>
      </p:sp>
    </p:spTree>
    <p:extLst>
      <p:ext uri="{BB962C8B-B14F-4D97-AF65-F5344CB8AC3E}">
        <p14:creationId xmlns:p14="http://schemas.microsoft.com/office/powerpoint/2010/main" val="349291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6724D4-CB3B-1278-4C29-1ED3C936202E}"/>
              </a:ext>
            </a:extLst>
          </p:cNvPr>
          <p:cNvSpPr txBox="1"/>
          <p:nvPr/>
        </p:nvSpPr>
        <p:spPr>
          <a:xfrm>
            <a:off x="693868" y="546854"/>
            <a:ext cx="77293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Les SI en France et dans le Monde</a:t>
            </a:r>
            <a:endParaRPr lang="fr-FR" sz="3600" dirty="0"/>
          </a:p>
        </p:txBody>
      </p:sp>
      <p:pic>
        <p:nvPicPr>
          <p:cNvPr id="1026" name="Picture 2" descr="Carte monde stylisé : 17 999 photos libres de droits et images de stock |  Shutterstock">
            <a:hlinkClick r:id="rId2"/>
            <a:extLst>
              <a:ext uri="{FF2B5EF4-FFF2-40B4-BE49-F238E27FC236}">
                <a16:creationId xmlns:a16="http://schemas.microsoft.com/office/drawing/2014/main" id="{ECE52333-DBAE-61B5-B252-41CF56B48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08946"/>
            <a:ext cx="7620000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90D264C3-747F-C25E-D969-6A1DAAF8A851}"/>
                  </a:ext>
                </a:extLst>
              </p14:cNvPr>
              <p14:cNvContentPartPr/>
              <p14:nvPr/>
            </p14:nvContentPartPr>
            <p14:xfrm>
              <a:off x="9831960" y="3712629"/>
              <a:ext cx="36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90D264C3-747F-C25E-D969-6A1DAAF8A8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23320" y="370362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BDA29041-9D7C-26C6-B9D0-6C8E344CD6D7}"/>
                  </a:ext>
                </a:extLst>
              </p14:cNvPr>
              <p14:cNvContentPartPr/>
              <p14:nvPr/>
            </p14:nvContentPartPr>
            <p14:xfrm>
              <a:off x="7111080" y="3748629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BDA29041-9D7C-26C6-B9D0-6C8E344CD6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02440" y="3739989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946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Les SI en France et dans le Monde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7183"/>
            <a:ext cx="10515600" cy="2643633"/>
          </a:xfrm>
        </p:spPr>
        <p:txBody>
          <a:bodyPr/>
          <a:lstStyle/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18 sections, dont trois anglophones 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683 SI en France (155 en école, 285 en collège, 243 en lycée)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414 SI à l’étranger (141 en école, 133 en collège, 140 en lycée)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DF2E7D-6772-B961-A856-5E4205CB078D}"/>
              </a:ext>
            </a:extLst>
          </p:cNvPr>
          <p:cNvSpPr txBox="1"/>
          <p:nvPr/>
        </p:nvSpPr>
        <p:spPr>
          <a:xfrm>
            <a:off x="935019" y="5464885"/>
            <a:ext cx="72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3588"/>
                </a:solidFill>
              </a:rPr>
              <a:t>Source : arrêté du 23 février 2026 (rentrée scolaire 2026)</a:t>
            </a:r>
          </a:p>
        </p:txBody>
      </p:sp>
    </p:spTree>
    <p:extLst>
      <p:ext uri="{BB962C8B-B14F-4D97-AF65-F5344CB8AC3E}">
        <p14:creationId xmlns:p14="http://schemas.microsoft.com/office/powerpoint/2010/main" val="803758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Les SI Américaines en France et dans le Monde</a:t>
            </a:r>
          </a:p>
        </p:txBody>
      </p:sp>
      <p:pic>
        <p:nvPicPr>
          <p:cNvPr id="2050" name="Picture 2" descr="RDC-Kinshasa : Le drapeau américain flotte toujours à l'ambassade, la  sécurité est renforcée | Actualite.cd">
            <a:hlinkClick r:id="rId2"/>
            <a:extLst>
              <a:ext uri="{FF2B5EF4-FFF2-40B4-BE49-F238E27FC236}">
                <a16:creationId xmlns:a16="http://schemas.microsoft.com/office/drawing/2014/main" id="{965C127E-EEF5-44C5-9FA9-B0C5C4D1E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61596"/>
            <a:ext cx="5590391" cy="419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263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-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00" y="820000"/>
            <a:ext cx="10900000" cy="439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71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Les SI Américaines en France et dans le Monde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000"/>
            <a:ext cx="10515600" cy="3400000"/>
          </a:xfrm>
        </p:spPr>
        <p:txBody>
          <a:bodyPr/>
          <a:lstStyle/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112 SIA en France (17 en école, 43 en collège, 52 en lycée)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133 SIA à l’étranger (41 en école, 37 en collège, 55 en lycée)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18 BFI américains hors SI (11 en France, 7 à l’étranger)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Depuis 2017 : ×2,7 en France, ×4,6 à l’étranger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938255-E847-7F31-DB0D-C26A039905F9}"/>
              </a:ext>
            </a:extLst>
          </p:cNvPr>
          <p:cNvSpPr txBox="1"/>
          <p:nvPr/>
        </p:nvSpPr>
        <p:spPr>
          <a:xfrm>
            <a:off x="935019" y="5600000"/>
            <a:ext cx="72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3588"/>
                </a:solidFill>
              </a:rPr>
              <a:t>Source : arrêté du 23 février 2026 (rentrée scolaire 2026)</a:t>
            </a:r>
          </a:p>
        </p:txBody>
      </p:sp>
    </p:spTree>
    <p:extLst>
      <p:ext uri="{BB962C8B-B14F-4D97-AF65-F5344CB8AC3E}">
        <p14:creationId xmlns:p14="http://schemas.microsoft.com/office/powerpoint/2010/main" val="232430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BFI - Session 2026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7183"/>
            <a:ext cx="10515600" cy="2643633"/>
          </a:xfrm>
        </p:spPr>
        <p:txBody>
          <a:bodyPr/>
          <a:lstStyle/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Candidats :	2 070	(+18,4 % par rapport à 2025)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Reçus :		99 %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Mentions TB :	43 %, dont 9,4 % avec félicitations du jury</a:t>
            </a:r>
          </a:p>
        </p:txBody>
      </p:sp>
    </p:spTree>
    <p:extLst>
      <p:ext uri="{BB962C8B-B14F-4D97-AF65-F5344CB8AC3E}">
        <p14:creationId xmlns:p14="http://schemas.microsoft.com/office/powerpoint/2010/main" val="2928354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44324"/>
              </p:ext>
            </p:extLst>
          </p:nvPr>
        </p:nvGraphicFramePr>
        <p:xfrm>
          <a:off x="1491627" y="620059"/>
          <a:ext cx="9208745" cy="561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304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4D4EA-2CCF-E71E-9E84-6D6CF90E1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F4EDF8C-1FC8-804E-B240-E80A1C268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540360"/>
              </p:ext>
            </p:extLst>
          </p:nvPr>
        </p:nvGraphicFramePr>
        <p:xfrm>
          <a:off x="1371600" y="114300"/>
          <a:ext cx="944880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4043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824265"/>
              </p:ext>
            </p:extLst>
          </p:nvPr>
        </p:nvGraphicFramePr>
        <p:xfrm>
          <a:off x="1491627" y="620059"/>
          <a:ext cx="9208745" cy="561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1693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BFI – Parcours bilingues, trilingues et quadrilingues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0000"/>
            <a:ext cx="10515600" cy="3900000"/>
          </a:xfrm>
        </p:spPr>
        <p:txBody>
          <a:bodyPr>
            <a:normAutofit/>
          </a:bodyPr>
          <a:lstStyle/>
          <a:p>
            <a:pPr>
              <a:spcAft>
                <a:spcPts val="1400"/>
              </a:spcAft>
            </a:pPr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Rentrée 2026 : 117 parcours BFI en section américaine, dans 107 établissements.</a:t>
            </a:r>
          </a:p>
          <a:p>
            <a:pPr>
              <a:spcAft>
                <a:spcPts val="1400"/>
              </a:spcAft>
            </a:pPr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92 parcours bilingues, 24 trilingues et 1 quadrilingue.</a:t>
            </a:r>
          </a:p>
          <a:p>
            <a:pPr>
              <a:spcAft>
                <a:spcPts val="1400"/>
              </a:spcAft>
            </a:pPr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ACL-B des 25 parcours trilingues et quadrilingues : espagnol (13), allemand (6), arabe (5), italien (1).</a:t>
            </a:r>
          </a:p>
          <a:p>
            <a:pPr>
              <a:spcAft>
                <a:spcPts val="1400"/>
              </a:spcAft>
            </a:pPr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Hors SIA, 14 parcours retiennent l’américain en ACL-B : 12 trilingues et 1 quadrilingue en SI arabe (Liban, Maroc, Tunisie), 1 trilingue en SI chinoise (La Réunion).</a:t>
            </a:r>
          </a:p>
        </p:txBody>
      </p:sp>
    </p:spTree>
    <p:extLst>
      <p:ext uri="{BB962C8B-B14F-4D97-AF65-F5344CB8AC3E}">
        <p14:creationId xmlns:p14="http://schemas.microsoft.com/office/powerpoint/2010/main" val="3711874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Evolution des moyennes – Anglais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EA55785F-996A-FC5E-B67E-F5C243A33C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651670"/>
              </p:ext>
            </p:extLst>
          </p:nvPr>
        </p:nvGraphicFramePr>
        <p:xfrm>
          <a:off x="2168434" y="1593668"/>
          <a:ext cx="7617538" cy="4409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20820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55B23-AE21-808F-CFB9-DD2B0DC5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A36A4-9C29-4E83-8B48-5100DED7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Evolution des moyennes – H&amp;G</a:t>
            </a:r>
          </a:p>
        </p:txBody>
      </p:sp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655624"/>
              </p:ext>
            </p:extLst>
          </p:nvPr>
        </p:nvGraphicFramePr>
        <p:xfrm>
          <a:off x="2293762" y="1397725"/>
          <a:ext cx="7604475" cy="480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6930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APs – Sessions 2024 à 2026 du BFI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0000" y="1750000"/>
            <a:ext cx="4700000" cy="3900000"/>
          </a:xfrm>
        </p:spPr>
        <p:txBody>
          <a:bodyPr/>
          <a:lstStyle/>
          <a:p>
            <a:pPr>
              <a:spcAft>
                <a:spcPts val="1400"/>
              </a:spcAft>
            </a:pPr>
            <a:r>
              <a:rPr sz="2000">
                <a:solidFill>
                  <a:srgbClr val="293588"/>
                </a:solidFill>
                <a:latin typeface="Myriad Pro"/>
              </a:rPr>
              <a:t>313 candidats présentent au moins un AP en 2026, soit 15,1 % (14,8 % en 2025, 13,9 % en 2024).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93588"/>
                </a:solidFill>
                <a:latin typeface="Myriad Pro"/>
              </a:rPr>
              <a:t>258 candidats présentent un AP dans les deux disciplines.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93588"/>
                </a:solidFill>
                <a:latin typeface="Myriad Pro"/>
              </a:rPr>
              <a:t>Moyennes 2026 sur 20 : AP en ACL 15,31 ; AP en HG 17,07.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838200" y="1700000"/>
          <a:ext cx="5800000" cy="42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 err="1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APs - Session mai 2026 (BFI 2027)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697" y="1500000"/>
            <a:ext cx="10515600" cy="1000000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450 APs passés en mai 2026 (données partielles, 5 établissements) : 221 en ACL, 229 en HG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FAA8AA9-1818-039D-040C-A5CEAF4E4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471237"/>
              </p:ext>
            </p:extLst>
          </p:nvPr>
        </p:nvGraphicFramePr>
        <p:xfrm>
          <a:off x="838200" y="2600000"/>
          <a:ext cx="10300000" cy="3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0000">
                  <a:extLst>
                    <a:ext uri="{9D8B030D-6E8A-4147-A177-3AD203B41FA5}">
                      <a16:colId xmlns:a16="http://schemas.microsoft.com/office/drawing/2014/main" val="44374433"/>
                    </a:ext>
                  </a:extLst>
                </a:gridCol>
                <a:gridCol w="1050000">
                  <a:extLst>
                    <a:ext uri="{9D8B030D-6E8A-4147-A177-3AD203B41FA5}">
                      <a16:colId xmlns:a16="http://schemas.microsoft.com/office/drawing/2014/main" val="3139467249"/>
                    </a:ext>
                  </a:extLst>
                </a:gridCol>
                <a:gridCol w="1050000">
                  <a:extLst>
                    <a:ext uri="{9D8B030D-6E8A-4147-A177-3AD203B41FA5}">
                      <a16:colId xmlns:a16="http://schemas.microsoft.com/office/drawing/2014/main" val="1722254140"/>
                    </a:ext>
                  </a:extLst>
                </a:gridCol>
                <a:gridCol w="1100000">
                  <a:extLst>
                    <a:ext uri="{9D8B030D-6E8A-4147-A177-3AD203B41FA5}">
                      <a16:colId xmlns:a16="http://schemas.microsoft.com/office/drawing/2014/main" val="3128700653"/>
                    </a:ext>
                  </a:extLst>
                </a:gridCol>
                <a:gridCol w="1100000">
                  <a:extLst>
                    <a:ext uri="{9D8B030D-6E8A-4147-A177-3AD203B41FA5}">
                      <a16:colId xmlns:a16="http://schemas.microsoft.com/office/drawing/2014/main" val="2917244168"/>
                    </a:ext>
                  </a:extLst>
                </a:gridCol>
                <a:gridCol w="1000000">
                  <a:extLst>
                    <a:ext uri="{9D8B030D-6E8A-4147-A177-3AD203B41FA5}">
                      <a16:colId xmlns:a16="http://schemas.microsoft.com/office/drawing/2014/main" val="647052673"/>
                    </a:ext>
                  </a:extLst>
                </a:gridCol>
                <a:gridCol w="1300000">
                  <a:extLst>
                    <a:ext uri="{9D8B030D-6E8A-4147-A177-3AD203B41FA5}">
                      <a16:colId xmlns:a16="http://schemas.microsoft.com/office/drawing/2014/main" val="3369944300"/>
                    </a:ext>
                  </a:extLst>
                </a:gridCol>
                <a:gridCol w="1200000">
                  <a:extLst>
                    <a:ext uri="{9D8B030D-6E8A-4147-A177-3AD203B41FA5}">
                      <a16:colId xmlns:a16="http://schemas.microsoft.com/office/drawing/2014/main" val="3369944399"/>
                    </a:ext>
                  </a:extLst>
                </a:gridCol>
              </a:tblGrid>
              <a:tr h="760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AP BFI 2026</a:t>
                      </a:r>
                      <a:endParaRPr lang="fr-FR" sz="1600" b="1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Language</a:t>
                      </a:r>
                      <a:endParaRPr lang="fr-FR" sz="16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Literature</a:t>
                      </a:r>
                      <a:endParaRPr lang="fr-FR" sz="16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US History</a:t>
                      </a:r>
                      <a:endParaRPr lang="fr-FR" sz="16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European History</a:t>
                      </a:r>
                      <a:endParaRPr lang="fr-FR" sz="16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World History</a:t>
                      </a:r>
                      <a:endParaRPr lang="fr-FR" sz="16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Human Geography</a:t>
                      </a:r>
                      <a:endParaRPr lang="fr-FR" sz="16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All BFI APs</a:t>
                      </a:r>
                      <a:endParaRPr lang="fr-FR" sz="16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1875853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BFI AP taken 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89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132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26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105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-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98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450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77828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Average score 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4,11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4,05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4,27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4,39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-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4,54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4,26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126551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World - average 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3,23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solidFill>
                            <a:srgbClr val="293588"/>
                          </a:solidFill>
                          <a:effectLst/>
                        </a:rPr>
                        <a:t>3,20</a:t>
                      </a:r>
                      <a:endParaRPr lang="fr-FR" sz="1800" b="0" i="0" u="none" strike="noStrike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3,31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3,31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3,22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3,20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488152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French grade (out of 20) 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16,4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16,2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17,1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17,6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-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18,2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17,0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852880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AP score of 5 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40 %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solidFill>
                            <a:srgbClr val="293588"/>
                          </a:solidFill>
                          <a:effectLst/>
                        </a:rPr>
                        <a:t>41 %</a:t>
                      </a:r>
                      <a:endParaRPr lang="fr-FR" sz="1800" b="0" i="0" u="none" strike="noStrike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46 %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60 %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-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61 %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50 %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00002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AP score of 4 or 5 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73 %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solidFill>
                            <a:srgbClr val="293588"/>
                          </a:solidFill>
                          <a:effectLst/>
                        </a:rPr>
                        <a:t>70 %</a:t>
                      </a:r>
                      <a:endParaRPr lang="fr-FR" sz="1800" b="0" i="0" u="none" strike="noStrike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81 %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84 %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-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94 %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80 %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0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5790000"/>
            <a:ext cx="103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293588"/>
                </a:solidFill>
                <a:latin typeface="Myriad Pro"/>
              </a:rPr>
              <a:t>French grade: AP score × 4. World average: computed from the 2026 AP score distributions published by the College Board.</a:t>
            </a:r>
          </a:p>
        </p:txBody>
      </p:sp>
    </p:spTree>
    <p:extLst>
      <p:ext uri="{BB962C8B-B14F-4D97-AF65-F5344CB8AC3E}">
        <p14:creationId xmlns:p14="http://schemas.microsoft.com/office/powerpoint/2010/main" val="1562393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Evolution du nombre de lycées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EB1B26A7-A1A8-A428-0376-ABA77B73C5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2580816"/>
              </p:ext>
            </p:extLst>
          </p:nvPr>
        </p:nvGraphicFramePr>
        <p:xfrm>
          <a:off x="838200" y="1297459"/>
          <a:ext cx="7226557" cy="4481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522D6A7-3885-79C7-87F5-310B9EFDC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556664"/>
              </p:ext>
            </p:extLst>
          </p:nvPr>
        </p:nvGraphicFramePr>
        <p:xfrm>
          <a:off x="8064758" y="2623022"/>
          <a:ext cx="3822445" cy="1763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1835">
                  <a:extLst>
                    <a:ext uri="{9D8B030D-6E8A-4147-A177-3AD203B41FA5}">
                      <a16:colId xmlns:a16="http://schemas.microsoft.com/office/drawing/2014/main" val="3328708021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493615574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1120198152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3435545547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4220596548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2137325513"/>
                    </a:ext>
                  </a:extLst>
                </a:gridCol>
              </a:tblGrid>
              <a:tr h="446841">
                <a:tc>
                  <a:txBody>
                    <a:bodyPr/>
                    <a:lstStyle/>
                    <a:p>
                      <a:pPr algn="l" fontAlgn="b"/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2023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2024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2025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2026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2027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8287628"/>
                  </a:ext>
                </a:extLst>
              </a:tr>
              <a:tr h="44684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Rest of the world</a:t>
                      </a:r>
                      <a:endParaRPr lang="fr-FR" sz="12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13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16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25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32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32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6943322"/>
                  </a:ext>
                </a:extLst>
              </a:tr>
              <a:tr h="44684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France</a:t>
                      </a:r>
                      <a:endParaRPr lang="fr-F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22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42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44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2669601"/>
                  </a:ext>
                </a:extLst>
              </a:tr>
              <a:tr h="42310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US &amp; Canada</a:t>
                      </a:r>
                      <a:endParaRPr lang="fr-FR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11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12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13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13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13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195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624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697" y="2229301"/>
            <a:ext cx="10515600" cy="23993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pPr marL="0" indent="0">
              <a:buNone/>
            </a:pPr>
            <a:r>
              <a:rPr lang="fr-FR" sz="4800" b="1" dirty="0">
                <a:solidFill>
                  <a:srgbClr val="293588"/>
                </a:solidFill>
                <a:latin typeface="Myriad Pro" panose="020B0503030403020204" pitchFamily="34" charset="0"/>
              </a:rPr>
              <a:t>MERCI !</a:t>
            </a:r>
          </a:p>
        </p:txBody>
      </p:sp>
    </p:spTree>
    <p:extLst>
      <p:ext uri="{BB962C8B-B14F-4D97-AF65-F5344CB8AC3E}">
        <p14:creationId xmlns:p14="http://schemas.microsoft.com/office/powerpoint/2010/main" val="32256402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1027</Words>
  <Application>Microsoft Macintosh PowerPoint</Application>
  <PresentationFormat>Grand écran</PresentationFormat>
  <Paragraphs>155</Paragraphs>
  <Slides>17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Myriad Pro</vt:lpstr>
      <vt:lpstr>Thème Office</vt:lpstr>
      <vt:lpstr>Présentation PowerPoint</vt:lpstr>
      <vt:lpstr>Présentation PowerPoint</vt:lpstr>
      <vt:lpstr>Les SI en France et dans le Monde</vt:lpstr>
      <vt:lpstr>Les SI Américaines en France et dans le Monde</vt:lpstr>
      <vt:lpstr>Présentation PowerPoint</vt:lpstr>
      <vt:lpstr>Les SI Américaines en France et dans le Monde</vt:lpstr>
      <vt:lpstr>BFI - Session 2026</vt:lpstr>
      <vt:lpstr>Présentation PowerPoint</vt:lpstr>
      <vt:lpstr>Présentation PowerPoint</vt:lpstr>
      <vt:lpstr>Présentation PowerPoint</vt:lpstr>
      <vt:lpstr>BFI – Parcours bilingues, trilingues et quadrilingues</vt:lpstr>
      <vt:lpstr>Evolution des moyennes – Anglais</vt:lpstr>
      <vt:lpstr>Evolution des moyennes – H&amp;G</vt:lpstr>
      <vt:lpstr>APs – Sessions 2024 à 2026 du BFI</vt:lpstr>
      <vt:lpstr>APs - Session mai 2026 (BFI 2027)</vt:lpstr>
      <vt:lpstr>Evolution du nombre de lycées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J. Giovendo</dc:creator>
  <cp:lastModifiedBy>Jerome Giovendo</cp:lastModifiedBy>
  <cp:revision>27</cp:revision>
  <dcterms:created xsi:type="dcterms:W3CDTF">2023-10-02T18:18:57Z</dcterms:created>
  <dcterms:modified xsi:type="dcterms:W3CDTF">2026-10-06T09:45:47Z</dcterms:modified>
</cp:coreProperties>
</file>