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5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notesSlides/notesSlide2.xml" ContentType="application/vnd.openxmlformats-officedocument.presentationml.notesSlide+xml"/>
  <Override PartName="/ppt/charts/chart12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8" r:id="rId3"/>
    <p:sldId id="257" r:id="rId4"/>
    <p:sldId id="261" r:id="rId5"/>
    <p:sldId id="277" r:id="rId6"/>
    <p:sldId id="273" r:id="rId7"/>
    <p:sldId id="262" r:id="rId8"/>
    <p:sldId id="263" r:id="rId9"/>
    <p:sldId id="275" r:id="rId10"/>
    <p:sldId id="264" r:id="rId11"/>
    <p:sldId id="274" r:id="rId12"/>
    <p:sldId id="269" r:id="rId13"/>
    <p:sldId id="276" r:id="rId14"/>
    <p:sldId id="268" r:id="rId15"/>
    <p:sldId id="271" r:id="rId16"/>
    <p:sldId id="272" r:id="rId1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93588"/>
    <a:srgbClr val="2A34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746"/>
    <p:restoredTop sz="94694"/>
  </p:normalViewPr>
  <p:slideViewPr>
    <p:cSldViewPr snapToGrid="0">
      <p:cViewPr varScale="1">
        <p:scale>
          <a:sx n="87" d="100"/>
          <a:sy n="87" d="100"/>
        </p:scale>
        <p:origin x="208" y="9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/Users/jeromegiovendo/Dropbox%20(Compte%20personnel)/AAMIS/Confe&#769;rence%20I%202023/Notes%20et%20statistiques%202023/OIB2023%20Stats%20-%20En%20Cours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jerome/Dropbox%20(Compte%20personnel)/Mon%20Mac%20(DIR-JG)/Downloads/A_OIB2025%20Stat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/Users/jeromegiovendo/Dropbox%20(Compte%20personnel)/AAMIS/Confe&#769;rence%20I%202023/Notes%20et%20statistiques%202023/OIB2023%20Stats%20-%20En%20Cours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jeromegiovendo/Dropbox%20(Compte%20personnel)/AAMIS/Confe&#769;rence%20I%202024/Statistiques%20du%20baccalaure&#769;at/SECTIONS_Sep2024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jerome/Dropbox%20(Compte%20personnel)/Mon%20Mac%20(DIR-JG)/Downloads/A_OIB2025%20Stats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/Users/jeromegiovendo/Dropbox%20(Compte%20personnel)/AAMIS/Confe&#769;rence%20I%202023/Notes%20et%20statistiques%202023/OIB2023%20Stats%20-%20En%20Cours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/Users/jeromegiovendo/Dropbox%20(Compte%20personnel)/AAMIS/Confe&#769;rence%20I%202023/Notes%20et%20statistiques%202023/OIB2023%20Stats%20-%20En%20Cours.xlsx" TargetMode="Externa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jeromegiovendo/Dropbox%20(Compte%20personnel)/AAMIS/Confe&#769;rence%20I%202024/Statistiques%20du%20baccalaure&#769;at/SECTIONS_Sep2024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/Users/jerome/Dropbox%20(Compte%20personnel)/Mon%20Mac%20(DIR-JG)/Downloads/A_OIB2025%20Stats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/Users/jerome/Dropbox%20(Compte%20personnel)/Mon%20Mac%20(DIR-JG)/Downloads/A_OIB2025%20Stats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/Users/jerome/Dropbox%20(Compte%20personnel)/Mon%20Mac%20(DIR-JG)/Downloads/A_OIB2025%20Stats.xlsx" TargetMode="Externa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jerome/Dropbox%20(Compte%20personnel)/AAMIS/Confe&#769;rence%20I%202024/Statistiques%20du%20baccalaure&#769;at/SECTIONS_Sep2024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 sz="1800" baseline="0">
                <a:solidFill>
                  <a:srgbClr val="263A79"/>
                </a:solidFill>
              </a:defRPr>
            </a:pPr>
            <a:r>
              <a:rPr lang="en-US" sz="3600" i="0" spc="150" baseline="0" dirty="0">
                <a:solidFill>
                  <a:srgbClr val="263A79"/>
                </a:solidFill>
                <a:latin typeface="Myriad Pro" panose="020B0503030403020204" pitchFamily="34" charset="0"/>
              </a:rPr>
              <a:t>American OIB 2023 C</a:t>
            </a:r>
            <a:r>
              <a:rPr lang="en-US" sz="3600" spc="150" baseline="0" dirty="0">
                <a:solidFill>
                  <a:srgbClr val="263A79"/>
                </a:solidFill>
                <a:latin typeface="Myriad Pro" panose="020B0503030403020204" pitchFamily="34" charset="0"/>
              </a:rPr>
              <a:t>andidates (</a:t>
            </a:r>
            <a:r>
              <a:rPr lang="en-US" sz="3600" spc="150" baseline="0" dirty="0">
                <a:solidFill>
                  <a:srgbClr val="263A79"/>
                </a:solidFill>
                <a:highlight>
                  <a:srgbClr val="FFFF00"/>
                </a:highlight>
                <a:latin typeface="Myriad Pro" panose="020B0503030403020204" pitchFamily="34" charset="0"/>
              </a:rPr>
              <a:t>1 340</a:t>
            </a:r>
            <a:r>
              <a:rPr lang="en-US" sz="3600" spc="150" baseline="0" dirty="0">
                <a:solidFill>
                  <a:srgbClr val="263A79"/>
                </a:solidFill>
                <a:latin typeface="Myriad Pro" panose="020B0503030403020204" pitchFamily="34" charset="0"/>
              </a:rPr>
              <a:t>)</a:t>
            </a:r>
          </a:p>
        </c:rich>
      </c:tx>
      <c:layout>
        <c:manualLayout>
          <c:xMode val="edge"/>
          <c:yMode val="edge"/>
          <c:x val="0.12711133525736792"/>
          <c:y val="2.672171073608454E-2"/>
        </c:manualLayout>
      </c:layout>
      <c:overlay val="0"/>
      <c:spPr>
        <a:noFill/>
        <a:ln>
          <a:noFill/>
        </a:ln>
        <a:effectLst/>
      </c:spPr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</c:pie3DChart>
      <c:spPr>
        <a:noFill/>
      </c:spPr>
    </c:plotArea>
    <c:legend>
      <c:legendPos val="b"/>
      <c:overlay val="0"/>
      <c:txPr>
        <a:bodyPr/>
        <a:lstStyle/>
        <a:p>
          <a:pPr>
            <a:defRPr sz="1400" b="1" i="0">
              <a:solidFill>
                <a:schemeClr val="tx2"/>
              </a:solidFill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 u="none" strike="noStrike" kern="1200" spc="0" baseline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+mn-lt"/>
                <a:ea typeface="+mn-ea"/>
                <a:cs typeface="+mn-cs"/>
              </a:defRPr>
            </a:pPr>
            <a:r>
              <a:rPr lang="fr-FR" sz="1400" b="1" i="0" kern="1200" spc="0" baseline="0">
                <a:solidFill>
                  <a:srgbClr val="27368A"/>
                </a:solidFill>
                <a:effectLst/>
                <a:latin typeface="Myriad Pro" panose="020B0503030403020204"/>
              </a:rPr>
              <a:t>Origine des Candidats, session 2025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sz="1400" b="0" i="0" u="none" strike="noStrike" kern="1200" spc="0" baseline="0">
              <a:solidFill>
                <a:sysClr val="windowText" lastClr="000000">
                  <a:lumMod val="65000"/>
                  <a:lumOff val="35000"/>
                </a:sys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1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C704-4C48-9116-0835032E4B0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C704-4C48-9116-0835032E4B0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C704-4C48-9116-0835032E4B09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0078530346833219"/>
                      <c:h val="0.1209571673647148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C704-4C48-9116-0835032E4B09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8.8948961958870934E-2"/>
                      <c:h val="7.34164502646023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C704-4C48-9116-0835032E4B09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8.6346971033667508E-2"/>
                      <c:h val="7.096347760612969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C704-4C48-9116-0835032E4B0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DB!$C$80:$C$82</c:f>
              <c:strCache>
                <c:ptCount val="3"/>
                <c:pt idx="0">
                  <c:v> France </c:v>
                </c:pt>
                <c:pt idx="1">
                  <c:v> North America </c:v>
                </c:pt>
                <c:pt idx="2">
                  <c:v> Rest of the World </c:v>
                </c:pt>
              </c:strCache>
            </c:strRef>
          </c:cat>
          <c:val>
            <c:numRef>
              <c:f>DB!$I$80:$I$82</c:f>
              <c:numCache>
                <c:formatCode>_(* #,##0_);_(* \(#,##0\);_(* "-"_);_(@_)</c:formatCode>
                <c:ptCount val="3"/>
                <c:pt idx="0">
                  <c:v>2954</c:v>
                </c:pt>
                <c:pt idx="1">
                  <c:v>377</c:v>
                </c:pt>
                <c:pt idx="2">
                  <c:v>989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704-4C48-9116-0835032E4B0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rgbClr val="263A79"/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 sz="1800" baseline="0">
                <a:solidFill>
                  <a:srgbClr val="263A79"/>
                </a:solidFill>
              </a:defRPr>
            </a:pPr>
            <a:r>
              <a:rPr lang="en-US" sz="3600" i="0" spc="150" baseline="0" dirty="0">
                <a:solidFill>
                  <a:srgbClr val="263A79"/>
                </a:solidFill>
                <a:latin typeface="Myriad Pro" panose="020B0503030403020204" pitchFamily="34" charset="0"/>
              </a:rPr>
              <a:t>American OIB 2023 C</a:t>
            </a:r>
            <a:r>
              <a:rPr lang="en-US" sz="3600" spc="150" baseline="0" dirty="0">
                <a:solidFill>
                  <a:srgbClr val="263A79"/>
                </a:solidFill>
                <a:latin typeface="Myriad Pro" panose="020B0503030403020204" pitchFamily="34" charset="0"/>
              </a:rPr>
              <a:t>andidates (</a:t>
            </a:r>
            <a:r>
              <a:rPr lang="en-US" sz="3600" spc="150" baseline="0" dirty="0">
                <a:solidFill>
                  <a:srgbClr val="263A79"/>
                </a:solidFill>
                <a:highlight>
                  <a:srgbClr val="FFFF00"/>
                </a:highlight>
                <a:latin typeface="Myriad Pro" panose="020B0503030403020204" pitchFamily="34" charset="0"/>
              </a:rPr>
              <a:t>1 340</a:t>
            </a:r>
            <a:r>
              <a:rPr lang="en-US" sz="3600" spc="150" baseline="0" dirty="0">
                <a:solidFill>
                  <a:srgbClr val="263A79"/>
                </a:solidFill>
                <a:latin typeface="Myriad Pro" panose="020B0503030403020204" pitchFamily="34" charset="0"/>
              </a:rPr>
              <a:t>)</a:t>
            </a:r>
          </a:p>
        </c:rich>
      </c:tx>
      <c:layout>
        <c:manualLayout>
          <c:xMode val="edge"/>
          <c:yMode val="edge"/>
          <c:x val="0.12711133525736792"/>
          <c:y val="2.672171073608454E-2"/>
        </c:manualLayout>
      </c:layout>
      <c:overlay val="0"/>
      <c:spPr>
        <a:noFill/>
        <a:ln>
          <a:noFill/>
        </a:ln>
        <a:effectLst/>
      </c:spPr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</c:pie3DChart>
      <c:spPr>
        <a:noFill/>
      </c:spPr>
    </c:plotArea>
    <c:legend>
      <c:legendPos val="b"/>
      <c:overlay val="0"/>
      <c:txPr>
        <a:bodyPr/>
        <a:lstStyle/>
        <a:p>
          <a:pPr>
            <a:defRPr sz="1400" b="1" i="0">
              <a:solidFill>
                <a:schemeClr val="tx2"/>
              </a:solidFill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 sz="1600" b="1" dirty="0">
                <a:solidFill>
                  <a:srgbClr val="2A3488"/>
                </a:solidFill>
              </a:rPr>
              <a:t>Origine des Candidats, session 2024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1400" b="1" i="0" u="none" strike="noStrike" kern="1200" baseline="0">
              <a:solidFill>
                <a:srgbClr val="2A3488"/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kern="1200" spc="0" baseline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+mn-lt"/>
                <a:ea typeface="+mn-ea"/>
                <a:cs typeface="+mn-cs"/>
              </a:defRPr>
            </a:pPr>
            <a:r>
              <a:rPr lang="fr-FR" sz="2000" b="1" i="0" kern="1200" spc="0" baseline="0">
                <a:solidFill>
                  <a:srgbClr val="27368A"/>
                </a:solidFill>
                <a:effectLst/>
                <a:latin typeface="Myriad Pro" panose="020B0503030403020204"/>
              </a:rPr>
              <a:t>Répartition des mentions, session 2025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sz="2000" b="0" i="0" u="none" strike="noStrike" kern="1200" spc="0" baseline="0">
              <a:solidFill>
                <a:sysClr val="windowText" lastClr="000000">
                  <a:lumMod val="65000"/>
                  <a:lumOff val="35000"/>
                </a:sys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6.3429669605906E-2"/>
          <c:y val="0.11905483888981962"/>
          <c:w val="0.88827479430239764"/>
          <c:h val="0.85258990897414422"/>
        </c:manualLayout>
      </c:layout>
      <c:pie3DChart>
        <c:varyColors val="1"/>
        <c:ser>
          <c:idx val="1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21FB-4B4E-842C-F2A6B4333E5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21FB-4B4E-842C-F2A6B4333E57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21FB-4B4E-842C-F2A6B4333E57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21FB-4B4E-842C-F2A6B4333E57}"/>
              </c:ext>
            </c:extLst>
          </c:dPt>
          <c:dPt>
            <c:idx val="4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21FB-4B4E-842C-F2A6B4333E57}"/>
              </c:ext>
            </c:extLst>
          </c:dPt>
          <c:dLbls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rgbClr val="263A79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21FB-4B4E-842C-F2A6B4333E5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bestFit"/>
            <c:showLegendKey val="0"/>
            <c:showVal val="0"/>
            <c:showCatName val="1"/>
            <c:showSerName val="0"/>
            <c:showPercent val="1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DB!$K$92:$K$96</c:f>
              <c:strCache>
                <c:ptCount val="5"/>
                <c:pt idx="0">
                  <c:v> TB </c:v>
                </c:pt>
                <c:pt idx="1">
                  <c:v> B </c:v>
                </c:pt>
                <c:pt idx="2">
                  <c:v> AB </c:v>
                </c:pt>
                <c:pt idx="3">
                  <c:v> P </c:v>
                </c:pt>
                <c:pt idx="4">
                  <c:v> C </c:v>
                </c:pt>
              </c:strCache>
            </c:strRef>
          </c:cat>
          <c:val>
            <c:numRef>
              <c:f>DB!$M$92:$M$96</c:f>
              <c:numCache>
                <c:formatCode>0%</c:formatCode>
                <c:ptCount val="5"/>
                <c:pt idx="0">
                  <c:v>0.44730813287514321</c:v>
                </c:pt>
                <c:pt idx="1">
                  <c:v>0.34650630011454753</c:v>
                </c:pt>
                <c:pt idx="2">
                  <c:v>0.15807560137457044</c:v>
                </c:pt>
                <c:pt idx="3">
                  <c:v>4.1237113402061855E-2</c:v>
                </c:pt>
                <c:pt idx="4">
                  <c:v>6.8728522336769758E-3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21FB-4B4E-842C-F2A6B4333E5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 sz="1800" baseline="0">
                <a:solidFill>
                  <a:srgbClr val="263A79"/>
                </a:solidFill>
              </a:defRPr>
            </a:pPr>
            <a:r>
              <a:rPr lang="en-US" sz="3600" i="0" spc="150" baseline="0" dirty="0">
                <a:solidFill>
                  <a:srgbClr val="263A79"/>
                </a:solidFill>
                <a:latin typeface="Myriad Pro" panose="020B0503030403020204" pitchFamily="34" charset="0"/>
              </a:rPr>
              <a:t>American OIB 2023 C</a:t>
            </a:r>
            <a:r>
              <a:rPr lang="en-US" sz="3600" spc="150" baseline="0" dirty="0">
                <a:solidFill>
                  <a:srgbClr val="263A79"/>
                </a:solidFill>
                <a:latin typeface="Myriad Pro" panose="020B0503030403020204" pitchFamily="34" charset="0"/>
              </a:rPr>
              <a:t>andidates (1 340)</a:t>
            </a:r>
          </a:p>
        </c:rich>
      </c:tx>
      <c:layout>
        <c:manualLayout>
          <c:xMode val="edge"/>
          <c:yMode val="edge"/>
          <c:x val="0.12711133525736792"/>
          <c:y val="2.672171073608454E-2"/>
        </c:manualLayout>
      </c:layout>
      <c:overlay val="0"/>
      <c:spPr>
        <a:noFill/>
        <a:ln>
          <a:noFill/>
        </a:ln>
        <a:effectLst/>
      </c:spPr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</c:pie3DChart>
      <c:spPr>
        <a:noFill/>
      </c:spPr>
    </c:plotArea>
    <c:legend>
      <c:legendPos val="b"/>
      <c:overlay val="0"/>
      <c:txPr>
        <a:bodyPr/>
        <a:lstStyle/>
        <a:p>
          <a:pPr>
            <a:defRPr sz="1400" b="1" i="0">
              <a:solidFill>
                <a:schemeClr val="tx2"/>
              </a:solidFill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30"/>
    </mc:Choice>
    <mc:Fallback>
      <c:style val="30"/>
    </mc:Fallback>
  </mc:AlternateContent>
  <c:chart>
    <c:title>
      <c:tx>
        <c:rich>
          <a:bodyPr/>
          <a:lstStyle/>
          <a:p>
            <a:pPr>
              <a:defRPr>
                <a:solidFill>
                  <a:srgbClr val="660066"/>
                </a:solidFill>
              </a:defRPr>
            </a:pPr>
            <a:r>
              <a:rPr lang="fr-FR" sz="3600" noProof="0" dirty="0">
                <a:solidFill>
                  <a:srgbClr val="283975"/>
                </a:solidFill>
                <a:latin typeface="Myriad Pro" panose="020B0503030403020204" pitchFamily="34" charset="0"/>
              </a:rPr>
              <a:t>Evolution du nombre</a:t>
            </a:r>
            <a:r>
              <a:rPr lang="fr-FR" sz="3600" baseline="0" noProof="0" dirty="0">
                <a:solidFill>
                  <a:srgbClr val="283975"/>
                </a:solidFill>
                <a:latin typeface="Myriad Pro" panose="020B0503030403020204" pitchFamily="34" charset="0"/>
              </a:rPr>
              <a:t> de candidats</a:t>
            </a:r>
            <a:endParaRPr lang="fr-FR" sz="3600" noProof="0" dirty="0">
              <a:solidFill>
                <a:srgbClr val="283975"/>
              </a:solidFill>
              <a:latin typeface="Myriad Pro" panose="020B0503030403020204" pitchFamily="34" charset="0"/>
            </a:endParaRPr>
          </a:p>
        </c:rich>
      </c:tx>
      <c:layout>
        <c:manualLayout>
          <c:xMode val="edge"/>
          <c:yMode val="edge"/>
          <c:x val="0.11645475111967897"/>
          <c:y val="2.9409326033980141E-2"/>
        </c:manualLayout>
      </c:layout>
      <c:overlay val="0"/>
    </c:title>
    <c:autoTitleDeleted val="0"/>
    <c:plotArea>
      <c:layout/>
      <c:barChart>
        <c:barDir val="col"/>
        <c:grouping val="clustered"/>
        <c:varyColors val="0"/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-2109759736"/>
        <c:axId val="-2110690232"/>
      </c:barChart>
      <c:catAx>
        <c:axId val="-2109759736"/>
        <c:scaling>
          <c:orientation val="minMax"/>
        </c:scaling>
        <c:delete val="0"/>
        <c:axPos val="b"/>
        <c:numFmt formatCode="0" sourceLinked="0"/>
        <c:majorTickMark val="out"/>
        <c:minorTickMark val="none"/>
        <c:tickLblPos val="nextTo"/>
        <c:spPr>
          <a:solidFill>
            <a:schemeClr val="bg1"/>
          </a:solidFill>
        </c:spPr>
        <c:txPr>
          <a:bodyPr/>
          <a:lstStyle/>
          <a:p>
            <a:pPr>
              <a:defRPr b="1">
                <a:solidFill>
                  <a:srgbClr val="283A75"/>
                </a:solidFill>
              </a:defRPr>
            </a:pPr>
            <a:endParaRPr lang="fr-FR"/>
          </a:p>
        </c:txPr>
        <c:crossAx val="-2110690232"/>
        <c:crosses val="autoZero"/>
        <c:auto val="1"/>
        <c:lblAlgn val="ctr"/>
        <c:lblOffset val="100"/>
        <c:noMultiLvlLbl val="0"/>
      </c:catAx>
      <c:valAx>
        <c:axId val="-2110690232"/>
        <c:scaling>
          <c:orientation val="minMax"/>
        </c:scaling>
        <c:delete val="0"/>
        <c:axPos val="l"/>
        <c:majorGridlines/>
        <c:numFmt formatCode="0" sourceLinked="1"/>
        <c:majorTickMark val="out"/>
        <c:minorTickMark val="none"/>
        <c:tickLblPos val="nextTo"/>
        <c:txPr>
          <a:bodyPr/>
          <a:lstStyle/>
          <a:p>
            <a:pPr>
              <a:defRPr>
                <a:solidFill>
                  <a:srgbClr val="660066"/>
                </a:solidFill>
              </a:defRPr>
            </a:pPr>
            <a:endParaRPr lang="fr-FR"/>
          </a:p>
        </c:txPr>
        <c:crossAx val="-2109759736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400" b="1" dirty="0">
                <a:solidFill>
                  <a:srgbClr val="2A3488"/>
                </a:solidFill>
              </a:rPr>
              <a:t>Evolution des </a:t>
            </a:r>
            <a:r>
              <a:rPr lang="en-US" sz="2400" b="1" dirty="0" err="1">
                <a:solidFill>
                  <a:srgbClr val="2A3488"/>
                </a:solidFill>
              </a:rPr>
              <a:t>effectifs</a:t>
            </a:r>
            <a:endParaRPr lang="en-US" sz="2400" b="1" dirty="0">
              <a:solidFill>
                <a:srgbClr val="2A3488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83"/>
        <c:overlap val="-27"/>
        <c:axId val="570146319"/>
        <c:axId val="474787503"/>
      </c:barChart>
      <c:catAx>
        <c:axId val="570146319"/>
        <c:scaling>
          <c:orientation val="minMax"/>
        </c:scaling>
        <c:delete val="0"/>
        <c:axPos val="b"/>
        <c:numFmt formatCode="0_);\(0\)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474787503"/>
        <c:crosses val="autoZero"/>
        <c:auto val="1"/>
        <c:lblAlgn val="ctr"/>
        <c:lblOffset val="100"/>
        <c:noMultiLvlLbl val="0"/>
      </c:catAx>
      <c:valAx>
        <c:axId val="474787503"/>
        <c:scaling>
          <c:orientation val="minMax"/>
          <c:max val="15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solidFill>
              <a:schemeClr val="bg2">
                <a:lumMod val="5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rgbClr val="2A3488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57014631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30"/>
    </mc:Choice>
    <mc:Fallback>
      <c:style val="30"/>
    </mc:Fallback>
  </mc:AlternateContent>
  <c:chart>
    <c:title>
      <c:tx>
        <c:rich>
          <a:bodyPr/>
          <a:lstStyle/>
          <a:p>
            <a:pPr>
              <a:defRPr>
                <a:solidFill>
                  <a:srgbClr val="660066"/>
                </a:solidFill>
              </a:defRPr>
            </a:pPr>
            <a:r>
              <a:rPr lang="en-US">
                <a:solidFill>
                  <a:srgbClr val="283975"/>
                </a:solidFill>
                <a:latin typeface="Myriad Pro" panose="020B0503030403020204" pitchFamily="34" charset="0"/>
              </a:rPr>
              <a:t>Effectifs</a:t>
            </a:r>
          </a:p>
        </c:rich>
      </c:tx>
      <c:layout>
        <c:manualLayout>
          <c:xMode val="edge"/>
          <c:yMode val="edge"/>
          <c:x val="0.44838009761704806"/>
          <c:y val="2.7145624685379205E-2"/>
        </c:manualLayout>
      </c:layout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'Historique notes'!$F$1</c:f>
              <c:strCache>
                <c:ptCount val="1"/>
                <c:pt idx="0">
                  <c:v>nombre de candidats</c:v>
                </c:pt>
              </c:strCache>
            </c:strRef>
          </c:tx>
          <c:spPr>
            <a:gradFill flip="none" rotWithShape="1">
              <a:gsLst>
                <a:gs pos="0">
                  <a:srgbClr val="FF0000"/>
                </a:gs>
                <a:gs pos="92000">
                  <a:schemeClr val="accent3">
                    <a:lumMod val="97000"/>
                    <a:lumOff val="3000"/>
                  </a:schemeClr>
                </a:gs>
                <a:gs pos="100000">
                  <a:schemeClr val="accent3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effectLst/>
            <a:scene3d>
              <a:camera prst="orthographicFront"/>
              <a:lightRig rig="threePt" dir="t">
                <a:rot lat="0" lon="0" rev="1200000"/>
              </a:lightRig>
            </a:scene3d>
            <a:sp3d/>
          </c:spPr>
          <c:invertIfNegative val="0"/>
          <c:dLbls>
            <c:dLbl>
              <c:idx val="13"/>
              <c:tx>
                <c:rich>
                  <a:bodyPr/>
                  <a:lstStyle/>
                  <a:p>
                    <a:r>
                      <a:rPr lang="en-US" dirty="0"/>
                      <a:t>1749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45B8-EE42-9BDC-958933D3E75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>
                    <a:solidFill>
                      <a:srgbClr val="263A79"/>
                    </a:solidFill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'Historique notes'!$A$2:$A$15</c:f>
              <c:numCache>
                <c:formatCode>General</c:formatCode>
                <c:ptCount val="14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  <c:pt idx="10">
                  <c:v>2022</c:v>
                </c:pt>
                <c:pt idx="11">
                  <c:v>2023</c:v>
                </c:pt>
                <c:pt idx="12">
                  <c:v>2024</c:v>
                </c:pt>
                <c:pt idx="13">
                  <c:v>2025</c:v>
                </c:pt>
              </c:numCache>
            </c:numRef>
          </c:cat>
          <c:val>
            <c:numRef>
              <c:f>'Historique notes'!$F$2:$F$15</c:f>
              <c:numCache>
                <c:formatCode>0</c:formatCode>
                <c:ptCount val="14"/>
                <c:pt idx="0">
                  <c:v>674</c:v>
                </c:pt>
                <c:pt idx="1">
                  <c:v>760</c:v>
                </c:pt>
                <c:pt idx="2">
                  <c:v>766</c:v>
                </c:pt>
                <c:pt idx="3">
                  <c:v>905</c:v>
                </c:pt>
                <c:pt idx="4">
                  <c:v>862</c:v>
                </c:pt>
                <c:pt idx="5">
                  <c:v>966</c:v>
                </c:pt>
                <c:pt idx="6">
                  <c:v>1032</c:v>
                </c:pt>
                <c:pt idx="7">
                  <c:v>1158</c:v>
                </c:pt>
                <c:pt idx="8">
                  <c:v>1248</c:v>
                </c:pt>
                <c:pt idx="9">
                  <c:v>1286</c:v>
                </c:pt>
                <c:pt idx="10">
                  <c:v>1304</c:v>
                </c:pt>
                <c:pt idx="11">
                  <c:v>1341</c:v>
                </c:pt>
                <c:pt idx="12">
                  <c:v>1497</c:v>
                </c:pt>
                <c:pt idx="13">
                  <c:v>1749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BAD-0243-B239-F0B52D3A61E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-2109759736"/>
        <c:axId val="-2110690232"/>
      </c:barChart>
      <c:catAx>
        <c:axId val="-2109759736"/>
        <c:scaling>
          <c:orientation val="minMax"/>
        </c:scaling>
        <c:delete val="0"/>
        <c:axPos val="b"/>
        <c:numFmt formatCode="0" sourceLinked="0"/>
        <c:majorTickMark val="out"/>
        <c:minorTickMark val="none"/>
        <c:tickLblPos val="nextTo"/>
        <c:spPr>
          <a:solidFill>
            <a:schemeClr val="bg1"/>
          </a:solidFill>
        </c:spPr>
        <c:txPr>
          <a:bodyPr/>
          <a:lstStyle/>
          <a:p>
            <a:pPr>
              <a:defRPr b="1">
                <a:solidFill>
                  <a:srgbClr val="283A75"/>
                </a:solidFill>
              </a:defRPr>
            </a:pPr>
            <a:endParaRPr lang="fr-FR"/>
          </a:p>
        </c:txPr>
        <c:crossAx val="-2110690232"/>
        <c:crosses val="autoZero"/>
        <c:auto val="1"/>
        <c:lblAlgn val="ctr"/>
        <c:lblOffset val="100"/>
        <c:noMultiLvlLbl val="0"/>
      </c:catAx>
      <c:valAx>
        <c:axId val="-2110690232"/>
        <c:scaling>
          <c:orientation val="minMax"/>
        </c:scaling>
        <c:delete val="0"/>
        <c:axPos val="l"/>
        <c:majorGridlines/>
        <c:numFmt formatCode="0" sourceLinked="1"/>
        <c:majorTickMark val="out"/>
        <c:minorTickMark val="none"/>
        <c:tickLblPos val="nextTo"/>
        <c:txPr>
          <a:bodyPr/>
          <a:lstStyle/>
          <a:p>
            <a:pPr>
              <a:defRPr>
                <a:solidFill>
                  <a:srgbClr val="660066"/>
                </a:solidFill>
              </a:defRPr>
            </a:pPr>
            <a:endParaRPr lang="fr-FR"/>
          </a:p>
        </c:txPr>
        <c:crossAx val="-2109759736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 algn="ctr" rtl="0">
              <a:defRPr/>
            </a:pPr>
            <a:r>
              <a:rPr lang="en-US" sz="1800">
                <a:latin typeface="Myriad Pro" panose="020B0503030403020204" pitchFamily="34" charset="0"/>
              </a:rPr>
              <a:t>English</a:t>
            </a: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5.7216149220869969E-2"/>
          <c:y val="9.8607824373608238E-2"/>
          <c:w val="0.92622210775348213"/>
          <c:h val="0.78799256314231636"/>
        </c:manualLayout>
      </c:layout>
      <c:lineChart>
        <c:grouping val="standard"/>
        <c:varyColors val="0"/>
        <c:ser>
          <c:idx val="1"/>
          <c:order val="0"/>
          <c:tx>
            <c:strRef>
              <c:f>'Historique notes'!$B$1</c:f>
              <c:strCache>
                <c:ptCount val="1"/>
                <c:pt idx="0">
                  <c:v>Eng - E</c:v>
                </c:pt>
              </c:strCache>
            </c:strRef>
          </c:tx>
          <c:spPr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c:spPr>
          <c:marker>
            <c:symbol val="circle"/>
            <c:size val="7"/>
            <c:spPr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accent1">
                        <a:lumMod val="75000"/>
                      </a:schemeClr>
                    </a:solidFill>
                  </a:defRPr>
                </a:pPr>
                <a:endParaRPr lang="fr-FR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'Historique notes'!$A$2:$A$15</c:f>
              <c:numCache>
                <c:formatCode>General</c:formatCode>
                <c:ptCount val="14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  <c:pt idx="10">
                  <c:v>2022</c:v>
                </c:pt>
                <c:pt idx="11">
                  <c:v>2023</c:v>
                </c:pt>
                <c:pt idx="12">
                  <c:v>2024</c:v>
                </c:pt>
                <c:pt idx="13">
                  <c:v>2025</c:v>
                </c:pt>
              </c:numCache>
            </c:numRef>
          </c:cat>
          <c:val>
            <c:numRef>
              <c:f>'Historique notes'!$B$2:$B$15</c:f>
              <c:numCache>
                <c:formatCode>0.00</c:formatCode>
                <c:ptCount val="14"/>
                <c:pt idx="0">
                  <c:v>14.02</c:v>
                </c:pt>
                <c:pt idx="1">
                  <c:v>14.02</c:v>
                </c:pt>
                <c:pt idx="2">
                  <c:v>13.88</c:v>
                </c:pt>
                <c:pt idx="3">
                  <c:v>14.6</c:v>
                </c:pt>
                <c:pt idx="4">
                  <c:v>14.76</c:v>
                </c:pt>
                <c:pt idx="5">
                  <c:v>14.96</c:v>
                </c:pt>
                <c:pt idx="6">
                  <c:v>15.08</c:v>
                </c:pt>
                <c:pt idx="7">
                  <c:v>15.24</c:v>
                </c:pt>
                <c:pt idx="8">
                  <c:v>16.2</c:v>
                </c:pt>
                <c:pt idx="9">
                  <c:v>16</c:v>
                </c:pt>
                <c:pt idx="10">
                  <c:v>15.6</c:v>
                </c:pt>
                <c:pt idx="11">
                  <c:v>15.56</c:v>
                </c:pt>
                <c:pt idx="12">
                  <c:v>15.74</c:v>
                </c:pt>
                <c:pt idx="13">
                  <c:v>15.58840579710145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4D6-B040-9389-6E78D5C215A2}"/>
            </c:ext>
          </c:extLst>
        </c:ser>
        <c:ser>
          <c:idx val="0"/>
          <c:order val="1"/>
          <c:tx>
            <c:strRef>
              <c:f>'Historique notes'!$C$1</c:f>
              <c:strCache>
                <c:ptCount val="1"/>
                <c:pt idx="0">
                  <c:v>Eng - O</c:v>
                </c:pt>
              </c:strCache>
            </c:strRef>
          </c:tx>
          <c:spPr>
            <a:ln>
              <a:solidFill>
                <a:srgbClr val="FF0000"/>
              </a:solidFill>
            </a:ln>
            <a:effectLst/>
          </c:spPr>
          <c:marker>
            <c:symbol val="circle"/>
            <c:size val="7"/>
            <c:spPr>
              <a:solidFill>
                <a:srgbClr val="FF0000"/>
              </a:solidFill>
              <a:ln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C00000"/>
                    </a:solidFill>
                  </a:defRPr>
                </a:pPr>
                <a:endParaRPr lang="fr-F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'Historique notes'!$A$2:$A$15</c:f>
              <c:numCache>
                <c:formatCode>General</c:formatCode>
                <c:ptCount val="14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  <c:pt idx="10">
                  <c:v>2022</c:v>
                </c:pt>
                <c:pt idx="11">
                  <c:v>2023</c:v>
                </c:pt>
                <c:pt idx="12">
                  <c:v>2024</c:v>
                </c:pt>
                <c:pt idx="13">
                  <c:v>2025</c:v>
                </c:pt>
              </c:numCache>
            </c:numRef>
          </c:cat>
          <c:val>
            <c:numRef>
              <c:f>'Historique notes'!$C$2:$C$15</c:f>
              <c:numCache>
                <c:formatCode>0.00</c:formatCode>
                <c:ptCount val="14"/>
                <c:pt idx="0">
                  <c:v>15.01</c:v>
                </c:pt>
                <c:pt idx="1">
                  <c:v>14.86</c:v>
                </c:pt>
                <c:pt idx="2">
                  <c:v>15.12</c:v>
                </c:pt>
                <c:pt idx="3">
                  <c:v>15.92</c:v>
                </c:pt>
                <c:pt idx="4">
                  <c:v>15.65</c:v>
                </c:pt>
                <c:pt idx="5">
                  <c:v>15.74</c:v>
                </c:pt>
                <c:pt idx="6">
                  <c:v>15.93</c:v>
                </c:pt>
                <c:pt idx="7">
                  <c:v>16.02</c:v>
                </c:pt>
                <c:pt idx="8">
                  <c:v>16.2</c:v>
                </c:pt>
                <c:pt idx="9">
                  <c:v>16</c:v>
                </c:pt>
                <c:pt idx="10">
                  <c:v>16.170000000000002</c:v>
                </c:pt>
                <c:pt idx="11">
                  <c:v>16.34</c:v>
                </c:pt>
                <c:pt idx="12">
                  <c:v>16.829999999999998</c:v>
                </c:pt>
                <c:pt idx="13">
                  <c:v>16.524361948955917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4D6-B040-9389-6E78D5C215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2113165736"/>
        <c:axId val="-2131467528"/>
      </c:lineChart>
      <c:catAx>
        <c:axId val="-2113165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-2131467528"/>
        <c:crosses val="autoZero"/>
        <c:auto val="1"/>
        <c:lblAlgn val="ctr"/>
        <c:lblOffset val="100"/>
        <c:noMultiLvlLbl val="0"/>
      </c:catAx>
      <c:valAx>
        <c:axId val="-2131467528"/>
        <c:scaling>
          <c:orientation val="minMax"/>
          <c:min val="13"/>
        </c:scaling>
        <c:delete val="0"/>
        <c:axPos val="l"/>
        <c:majorGridlines>
          <c:spPr>
            <a:ln>
              <a:solidFill>
                <a:schemeClr val="accent1">
                  <a:lumMod val="20000"/>
                  <a:lumOff val="80000"/>
                </a:schemeClr>
              </a:solidFill>
            </a:ln>
          </c:spPr>
        </c:majorGridlines>
        <c:numFmt formatCode="0.00" sourceLinked="1"/>
        <c:majorTickMark val="none"/>
        <c:minorTickMark val="none"/>
        <c:tickLblPos val="nextTo"/>
        <c:spPr>
          <a:ln w="9525">
            <a:noFill/>
          </a:ln>
        </c:spPr>
        <c:txPr>
          <a:bodyPr/>
          <a:lstStyle/>
          <a:p>
            <a:pPr>
              <a:defRPr>
                <a:latin typeface="Myriad Pro" panose="020B0503030403020204" pitchFamily="34" charset="0"/>
              </a:defRPr>
            </a:pPr>
            <a:endParaRPr lang="fr-FR"/>
          </a:p>
        </c:txPr>
        <c:crossAx val="-2113165736"/>
        <c:crosses val="autoZero"/>
        <c:crossBetween val="between"/>
      </c:valAx>
      <c:spPr>
        <a:noFill/>
      </c:spPr>
    </c:plotArea>
    <c:legend>
      <c:legendPos val="b"/>
      <c:overlay val="0"/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0" b="1" baseline="0">
          <a:solidFill>
            <a:schemeClr val="tx2"/>
          </a:solidFill>
        </a:defRPr>
      </a:pPr>
      <a:endParaRPr lang="fr-FR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 algn="ctr" rtl="0">
              <a:defRPr/>
            </a:pPr>
            <a:r>
              <a:rPr lang="en-US" sz="1800">
                <a:latin typeface="Myriad Pro" panose="020B0503030403020204" pitchFamily="34" charset="0"/>
              </a:rPr>
              <a:t>History</a:t>
            </a:r>
            <a:r>
              <a:rPr lang="en-US" sz="1800" baseline="0">
                <a:latin typeface="Myriad Pro" panose="020B0503030403020204" pitchFamily="34" charset="0"/>
              </a:rPr>
              <a:t> &amp; </a:t>
            </a:r>
            <a:r>
              <a:rPr lang="en-US" sz="1800">
                <a:latin typeface="Myriad Pro" panose="020B0503030403020204" pitchFamily="34" charset="0"/>
              </a:rPr>
              <a:t>Geography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1"/>
          <c:order val="0"/>
          <c:tx>
            <c:strRef>
              <c:f>'Historique notes'!$D$1</c:f>
              <c:strCache>
                <c:ptCount val="1"/>
                <c:pt idx="0">
                  <c:v>H-G - W</c:v>
                </c:pt>
              </c:strCache>
            </c:strRef>
          </c:tx>
          <c:spPr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c:spPr>
          <c:marker>
            <c:symbol val="circle"/>
            <c:size val="7"/>
            <c:spPr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accent1">
                        <a:lumMod val="75000"/>
                      </a:schemeClr>
                    </a:solidFill>
                  </a:defRPr>
                </a:pPr>
                <a:endParaRPr lang="fr-FR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'Historique notes'!$A$2:$A$15</c:f>
              <c:numCache>
                <c:formatCode>General</c:formatCode>
                <c:ptCount val="14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  <c:pt idx="10">
                  <c:v>2022</c:v>
                </c:pt>
                <c:pt idx="11">
                  <c:v>2023</c:v>
                </c:pt>
                <c:pt idx="12">
                  <c:v>2024</c:v>
                </c:pt>
                <c:pt idx="13">
                  <c:v>2025</c:v>
                </c:pt>
              </c:numCache>
            </c:numRef>
          </c:cat>
          <c:val>
            <c:numRef>
              <c:f>'Historique notes'!$D$2:$D$15</c:f>
              <c:numCache>
                <c:formatCode>0.00</c:formatCode>
                <c:ptCount val="14"/>
                <c:pt idx="0">
                  <c:v>13.39</c:v>
                </c:pt>
                <c:pt idx="1">
                  <c:v>13.43</c:v>
                </c:pt>
                <c:pt idx="2">
                  <c:v>13.41</c:v>
                </c:pt>
                <c:pt idx="3">
                  <c:v>13.69</c:v>
                </c:pt>
                <c:pt idx="4">
                  <c:v>14.07</c:v>
                </c:pt>
                <c:pt idx="5">
                  <c:v>14.06</c:v>
                </c:pt>
                <c:pt idx="6">
                  <c:v>14.11</c:v>
                </c:pt>
                <c:pt idx="7">
                  <c:v>14.76</c:v>
                </c:pt>
                <c:pt idx="8">
                  <c:v>15.9</c:v>
                </c:pt>
                <c:pt idx="9">
                  <c:v>15.8</c:v>
                </c:pt>
                <c:pt idx="10">
                  <c:v>14.72</c:v>
                </c:pt>
                <c:pt idx="11">
                  <c:v>15.01</c:v>
                </c:pt>
                <c:pt idx="12">
                  <c:v>15.17</c:v>
                </c:pt>
                <c:pt idx="13">
                  <c:v>15.204270051933063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02E-C94C-8C42-308BFC21368A}"/>
            </c:ext>
          </c:extLst>
        </c:ser>
        <c:ser>
          <c:idx val="0"/>
          <c:order val="1"/>
          <c:tx>
            <c:strRef>
              <c:f>'Historique notes'!$E$1</c:f>
              <c:strCache>
                <c:ptCount val="1"/>
                <c:pt idx="0">
                  <c:v>H-G - O</c:v>
                </c:pt>
              </c:strCache>
            </c:strRef>
          </c:tx>
          <c:spPr>
            <a:ln>
              <a:solidFill>
                <a:srgbClr val="FF0000"/>
              </a:solidFill>
            </a:ln>
            <a:effectLst/>
          </c:spPr>
          <c:marker>
            <c:symbol val="circle"/>
            <c:size val="7"/>
            <c:spPr>
              <a:solidFill>
                <a:srgbClr val="FF0000"/>
              </a:solidFill>
              <a:ln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C00000"/>
                    </a:solidFill>
                  </a:defRPr>
                </a:pPr>
                <a:endParaRPr lang="fr-F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'Historique notes'!$A$2:$A$15</c:f>
              <c:numCache>
                <c:formatCode>General</c:formatCode>
                <c:ptCount val="14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  <c:pt idx="10">
                  <c:v>2022</c:v>
                </c:pt>
                <c:pt idx="11">
                  <c:v>2023</c:v>
                </c:pt>
                <c:pt idx="12">
                  <c:v>2024</c:v>
                </c:pt>
                <c:pt idx="13">
                  <c:v>2025</c:v>
                </c:pt>
              </c:numCache>
            </c:numRef>
          </c:cat>
          <c:val>
            <c:numRef>
              <c:f>'Historique notes'!$E$2:$E$15</c:f>
              <c:numCache>
                <c:formatCode>0.00</c:formatCode>
                <c:ptCount val="14"/>
                <c:pt idx="0">
                  <c:v>14.09</c:v>
                </c:pt>
                <c:pt idx="1">
                  <c:v>14.16</c:v>
                </c:pt>
                <c:pt idx="2">
                  <c:v>14.32</c:v>
                </c:pt>
                <c:pt idx="3">
                  <c:v>14.67</c:v>
                </c:pt>
                <c:pt idx="4">
                  <c:v>14.97</c:v>
                </c:pt>
                <c:pt idx="5">
                  <c:v>15.08</c:v>
                </c:pt>
                <c:pt idx="6">
                  <c:v>15.29</c:v>
                </c:pt>
                <c:pt idx="7">
                  <c:v>15.72</c:v>
                </c:pt>
                <c:pt idx="8">
                  <c:v>15.9</c:v>
                </c:pt>
                <c:pt idx="9">
                  <c:v>15.8</c:v>
                </c:pt>
                <c:pt idx="10">
                  <c:v>15.84</c:v>
                </c:pt>
                <c:pt idx="11">
                  <c:v>15.91</c:v>
                </c:pt>
                <c:pt idx="12">
                  <c:v>15.95</c:v>
                </c:pt>
                <c:pt idx="13">
                  <c:v>15.680691642651297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02E-C94C-8C42-308BFC2136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2113165736"/>
        <c:axId val="-2131467528"/>
      </c:lineChart>
      <c:catAx>
        <c:axId val="-2113165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-2131467528"/>
        <c:crosses val="autoZero"/>
        <c:auto val="1"/>
        <c:lblAlgn val="ctr"/>
        <c:lblOffset val="100"/>
        <c:noMultiLvlLbl val="0"/>
      </c:catAx>
      <c:valAx>
        <c:axId val="-2131467528"/>
        <c:scaling>
          <c:orientation val="minMax"/>
          <c:min val="13"/>
        </c:scaling>
        <c:delete val="0"/>
        <c:axPos val="l"/>
        <c:majorGridlines>
          <c:spPr>
            <a:ln>
              <a:solidFill>
                <a:schemeClr val="accent1">
                  <a:lumMod val="20000"/>
                  <a:lumOff val="80000"/>
                </a:schemeClr>
              </a:solidFill>
            </a:ln>
          </c:spPr>
        </c:majorGridlines>
        <c:numFmt formatCode="0.00" sourceLinked="1"/>
        <c:majorTickMark val="none"/>
        <c:minorTickMark val="none"/>
        <c:tickLblPos val="nextTo"/>
        <c:spPr>
          <a:ln w="9525">
            <a:noFill/>
          </a:ln>
        </c:spPr>
        <c:txPr>
          <a:bodyPr/>
          <a:lstStyle/>
          <a:p>
            <a:pPr>
              <a:defRPr>
                <a:latin typeface="Myriad Pro" panose="020B0503030403020204" pitchFamily="34" charset="0"/>
              </a:defRPr>
            </a:pPr>
            <a:endParaRPr lang="fr-FR"/>
          </a:p>
        </c:txPr>
        <c:crossAx val="-2113165736"/>
        <c:crosses val="autoZero"/>
        <c:crossBetween val="between"/>
      </c:valAx>
      <c:spPr>
        <a:noFill/>
      </c:spPr>
    </c:plotArea>
    <c:legend>
      <c:legendPos val="b"/>
      <c:overlay val="0"/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0" b="1" baseline="0">
          <a:solidFill>
            <a:schemeClr val="tx2"/>
          </a:solidFill>
        </a:defRPr>
      </a:pPr>
      <a:endParaRPr lang="fr-FR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rgbClr val="2A3488"/>
                </a:solidFill>
                <a:latin typeface="+mn-lt"/>
                <a:ea typeface="+mn-ea"/>
                <a:cs typeface="+mn-cs"/>
              </a:defRPr>
            </a:pPr>
            <a:r>
              <a:rPr lang="fr-FR" sz="1800" b="1" dirty="0">
                <a:solidFill>
                  <a:srgbClr val="2A3488"/>
                </a:solidFill>
              </a:rPr>
              <a:t>Croissances</a:t>
            </a:r>
            <a:r>
              <a:rPr lang="fr-FR" sz="1800" b="1" baseline="0" dirty="0">
                <a:solidFill>
                  <a:srgbClr val="2A3488"/>
                </a:solidFill>
              </a:rPr>
              <a:t> comparées du nombre </a:t>
            </a:r>
          </a:p>
          <a:p>
            <a:pPr>
              <a:defRPr>
                <a:solidFill>
                  <a:srgbClr val="2A3488"/>
                </a:solidFill>
              </a:defRPr>
            </a:pPr>
            <a:r>
              <a:rPr lang="fr-FR" sz="1800" b="1" baseline="0" dirty="0">
                <a:solidFill>
                  <a:srgbClr val="2A3488"/>
                </a:solidFill>
              </a:rPr>
              <a:t>de lycées avec BFI américain</a:t>
            </a:r>
            <a:endParaRPr lang="fr-FR" sz="1800" b="1" dirty="0">
              <a:solidFill>
                <a:srgbClr val="2A3488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rgbClr val="2A3488"/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'Evolution Lycées'!$A$7</c:f>
              <c:strCache>
                <c:ptCount val="1"/>
                <c:pt idx="0">
                  <c:v>Rest of the world</c:v>
                </c:pt>
              </c:strCache>
            </c:strRef>
          </c:tx>
          <c:spPr>
            <a:ln w="28575" cap="rnd">
              <a:solidFill>
                <a:srgbClr val="00B05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6DAB46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numRef>
              <c:f>'Evolution Lycées'!$B$6:$F$6</c:f>
              <c:numCache>
                <c:formatCode>General</c:formatCode>
                <c:ptCount val="5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</c:numCache>
            </c:numRef>
          </c:cat>
          <c:val>
            <c:numRef>
              <c:f>'Evolution Lycées'!$B$7:$F$7</c:f>
              <c:numCache>
                <c:formatCode>0</c:formatCode>
                <c:ptCount val="5"/>
                <c:pt idx="0">
                  <c:v>100</c:v>
                </c:pt>
                <c:pt idx="1">
                  <c:v>123.07692307692308</c:v>
                </c:pt>
                <c:pt idx="2">
                  <c:v>192.30769230769232</c:v>
                </c:pt>
                <c:pt idx="3">
                  <c:v>246.15384615384616</c:v>
                </c:pt>
                <c:pt idx="4">
                  <c:v>246.15384615384616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662-CA43-8C24-1AF38B2043C9}"/>
            </c:ext>
          </c:extLst>
        </c:ser>
        <c:ser>
          <c:idx val="1"/>
          <c:order val="1"/>
          <c:tx>
            <c:strRef>
              <c:f>'Evolution Lycées'!$A$8</c:f>
              <c:strCache>
                <c:ptCount val="1"/>
                <c:pt idx="0">
                  <c:v>France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F0000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numRef>
              <c:f>'Evolution Lycées'!$B$6:$F$6</c:f>
              <c:numCache>
                <c:formatCode>General</c:formatCode>
                <c:ptCount val="5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</c:numCache>
            </c:numRef>
          </c:cat>
          <c:val>
            <c:numRef>
              <c:f>'Evolution Lycées'!$B$8:$F$8</c:f>
              <c:numCache>
                <c:formatCode>0</c:formatCode>
                <c:ptCount val="5"/>
                <c:pt idx="0">
                  <c:v>100</c:v>
                </c:pt>
                <c:pt idx="1">
                  <c:v>104.76190476190477</c:v>
                </c:pt>
                <c:pt idx="2">
                  <c:v>152.38095238095238</c:v>
                </c:pt>
                <c:pt idx="3">
                  <c:v>200</c:v>
                </c:pt>
                <c:pt idx="4">
                  <c:v>209.52380952380955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662-CA43-8C24-1AF38B2043C9}"/>
            </c:ext>
          </c:extLst>
        </c:ser>
        <c:ser>
          <c:idx val="2"/>
          <c:order val="2"/>
          <c:tx>
            <c:strRef>
              <c:f>'Evolution Lycées'!$A$9</c:f>
              <c:strCache>
                <c:ptCount val="1"/>
                <c:pt idx="0">
                  <c:v>US &amp; Canada</c:v>
                </c:pt>
              </c:strCache>
            </c:strRef>
          </c:tx>
          <c:spPr>
            <a:ln w="28575" cap="rnd">
              <a:solidFill>
                <a:srgbClr val="0070C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4472C4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numRef>
              <c:f>'Evolution Lycées'!$B$6:$F$6</c:f>
              <c:numCache>
                <c:formatCode>General</c:formatCode>
                <c:ptCount val="5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</c:numCache>
            </c:numRef>
          </c:cat>
          <c:val>
            <c:numRef>
              <c:f>'Evolution Lycées'!$B$9:$F$9</c:f>
              <c:numCache>
                <c:formatCode>0</c:formatCode>
                <c:ptCount val="5"/>
                <c:pt idx="0" formatCode="General">
                  <c:v>100</c:v>
                </c:pt>
                <c:pt idx="1">
                  <c:v>109.09090909090908</c:v>
                </c:pt>
                <c:pt idx="2">
                  <c:v>118.18181818181819</c:v>
                </c:pt>
                <c:pt idx="3">
                  <c:v>118.18181818181819</c:v>
                </c:pt>
                <c:pt idx="4">
                  <c:v>118.18181818181819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662-CA43-8C24-1AF38B2043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04063920"/>
        <c:axId val="307820208"/>
      </c:lineChart>
      <c:catAx>
        <c:axId val="1704063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rgbClr val="2A3488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307820208"/>
        <c:crosses val="autoZero"/>
        <c:auto val="1"/>
        <c:lblAlgn val="ctr"/>
        <c:lblOffset val="100"/>
        <c:noMultiLvlLbl val="0"/>
      </c:catAx>
      <c:valAx>
        <c:axId val="307820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rgbClr val="2A3488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704063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rgbClr val="2A3488"/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7T09:53:46.579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 0 24575,'0'0'0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7T09:56:24.841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 1 24575,'0'0'0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2A6289-0007-954D-A5B3-87D7E57D15DD}" type="datetimeFigureOut">
              <a:rPr lang="fr-FR" smtClean="0"/>
              <a:t>09/10/2025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8DB14C-1983-704B-9DF0-035DB28E2D7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15283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France : 30 sections en lycées qui ne comportent que le cycle terminal du BFI</a:t>
            </a:r>
          </a:p>
          <a:p>
            <a:r>
              <a:rPr lang="fr-FR" dirty="0"/>
              <a:t>Etranger : 11 sections en lycées qui ne comportent que le cycle terminal du BFI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8DB14C-1983-704B-9DF0-035DB28E2D73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47959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Parler de deux éventuelles sections sur calendrier Sud : Santiago et Lima, session 2028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8DB14C-1983-704B-9DF0-035DB28E2D73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39603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4F64D5-18B1-78F8-8B02-2724A5D731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E91506D2-4AF1-A5BE-95E5-91A3D28398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0E50E3E-90DF-3675-EED4-F1376FC22E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05030-961E-4242-89D2-02572352118C}" type="datetimeFigureOut">
              <a:rPr lang="fr-FR" smtClean="0"/>
              <a:t>09/10/2025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2D2D5B1-870E-8FF9-244C-228E0733AE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E6A5015-B170-B8B2-62FA-81430F6299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E7F0A-8887-B842-98BC-0D8691A072C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80995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1171ACB-6CA9-5B60-A13A-5F1439112B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70A6AF3-04D0-D24D-7651-133144B7C6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4D8BBF6-32D6-CA65-1ABA-29F4A42C3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05030-961E-4242-89D2-02572352118C}" type="datetimeFigureOut">
              <a:rPr lang="fr-FR" smtClean="0"/>
              <a:t>09/10/2025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0266D72-E160-5AAD-1182-4349F78302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CECCA8A-190C-B475-37FB-EA25C0EDE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E7F0A-8887-B842-98BC-0D8691A072C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5702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88EA7C5-0598-20C8-EC0F-FA97554CDB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4D3E0BF-1070-725E-A4E3-0CFF2BD851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9F46A46-C5DD-BE87-7A76-046F4C9586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05030-961E-4242-89D2-02572352118C}" type="datetimeFigureOut">
              <a:rPr lang="fr-FR" smtClean="0"/>
              <a:t>09/10/2025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4F25795-4FA6-6D2E-1912-A7B8E7D933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F375109-955C-1ACA-E4E5-7FEB3461B5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E7F0A-8887-B842-98BC-0D8691A072C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73439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679D19-F595-9A55-4BC1-01F5B0DF6D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2E42043-4796-B625-0C62-3F74747568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3E81513-41E4-D95D-A16A-3F27F9A22A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DF9E865-76F6-A1A0-1821-8EB13CE08C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05030-961E-4242-89D2-02572352118C}" type="datetimeFigureOut">
              <a:rPr lang="fr-FR" smtClean="0"/>
              <a:t>09/10/2025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0819537-A994-B884-7868-AEE6A3277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D1FF5E3-CA0A-300E-8411-DA7E8A3105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E7F0A-8887-B842-98BC-0D8691A072C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27320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04E216-57BD-BF56-AEB5-3845F1F245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5765A8F-16EB-0D64-98BB-7AB72E9E1A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3ACFEA9-3548-64F6-DA06-1D2B778B37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9931B31-0BC5-2FE3-000B-68C0F218C7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1F1C2158-A3FA-2DEA-8C9A-3BCA53FF951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54EFBA69-8466-F0DC-F94A-617B22108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05030-961E-4242-89D2-02572352118C}" type="datetimeFigureOut">
              <a:rPr lang="fr-FR" smtClean="0"/>
              <a:t>09/10/2025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25CA5A5E-3EB1-4863-C94D-E9B83F47D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550100D-A3E0-BEA4-C0AE-298F73E4F0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E7F0A-8887-B842-98BC-0D8691A072C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91741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256E4FF-B5D1-5697-B842-4FBDC045E4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BE1A689-FFF9-B4F2-A8AC-BD9C58DEA1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05030-961E-4242-89D2-02572352118C}" type="datetimeFigureOut">
              <a:rPr lang="fr-FR" smtClean="0"/>
              <a:t>09/10/2025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F3890F5-7894-2ADA-6C0C-E1059219EB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4D57DF0-98B6-FD96-2656-EE2B5E400D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E7F0A-8887-B842-98BC-0D8691A072C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41368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1DC8712-1F6C-5C3D-E433-65BC7B2061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05030-961E-4242-89D2-02572352118C}" type="datetimeFigureOut">
              <a:rPr lang="fr-FR" smtClean="0"/>
              <a:t>09/10/2025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558AF487-5596-DF82-B715-CD824B9592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D0F42F0-D9B9-2275-38DE-E00C38FDB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E7F0A-8887-B842-98BC-0D8691A072C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3309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7DE6BC-760A-9681-342C-4223064D4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9DC86A1-17C2-B3FB-EE9D-7A9D4695E1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A521E4B-E8F5-D8EB-5E31-4E2F74E31A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CD42532-7903-8E9E-80A4-A41290A334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05030-961E-4242-89D2-02572352118C}" type="datetimeFigureOut">
              <a:rPr lang="fr-FR" smtClean="0"/>
              <a:t>09/10/2025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ADEDF9F-6A6D-6245-CF7D-C868AB7F29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E44CBAA-FB59-758A-51B0-AD1DDB499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E7F0A-8887-B842-98BC-0D8691A072C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17562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6F62AF-B00E-8081-8465-B7C7B6A23F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12FA1613-E746-6B12-B5E4-1054DF1A8E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9D6067D-98D0-D5EA-0C9D-AF61C2003B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F1B45E4-1B5B-C11B-AF9C-ED23C30BAA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05030-961E-4242-89D2-02572352118C}" type="datetimeFigureOut">
              <a:rPr lang="fr-FR" smtClean="0"/>
              <a:t>09/10/2025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39B4069-F939-61E7-9EC3-47D15D8847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FD24F2C-9AAE-42F3-67F1-28DF18858C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E7F0A-8887-B842-98BC-0D8691A072C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55629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DE9DA3C-5EAC-1C1B-E34A-1F12FABF41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8D7D29F-109E-7D0C-926B-D27AC3E1F0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4670CCC-9972-3FAF-C40F-9B6D150F6A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05030-961E-4242-89D2-02572352118C}" type="datetimeFigureOut">
              <a:rPr lang="fr-FR" smtClean="0"/>
              <a:t>09/10/2025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1DF418D-CC46-2226-5311-19E20AB2BF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76AF604-FD21-80E8-9E53-131BE141FD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E7F0A-8887-B842-98BC-0D8691A072C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0809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34203DD6-B5F4-6C19-B5DA-0A1A7D2B94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9C53135-CD7E-E5FC-2EFA-FD2F230F07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7C0D93A-BB6F-BE26-69E6-7D712725B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05030-961E-4242-89D2-02572352118C}" type="datetimeFigureOut">
              <a:rPr lang="fr-FR" smtClean="0"/>
              <a:t>09/10/2025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2C9145C-B9DA-7406-FD29-057230E3A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6DD01AF-BD43-5752-C752-78C634278C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E7F0A-8887-B842-98BC-0D8691A072C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40963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3B76C25D-ADEF-2ED3-7AF0-3CB49796C4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1492778-D3DD-60A9-1C6A-4C93CDDE80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62331FB-BE63-9770-83D4-0F4F1A2563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605030-961E-4242-89D2-02572352118C}" type="datetimeFigureOut">
              <a:rPr lang="fr-FR" smtClean="0"/>
              <a:t>09/10/2025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0EA2606-B90E-4A4C-384D-14DD1BEE71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6EB07E1-0B33-3858-B3D2-646FEA8455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4E7F0A-8887-B842-98BC-0D8691A072C4}" type="slidenum">
              <a:rPr lang="fr-FR" smtClean="0"/>
              <a:t>‹N°›</a:t>
            </a:fld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5020539-2535-FE26-9E3C-A8919E1A9D7D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34302" y="6019800"/>
            <a:ext cx="1682115" cy="701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116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data.education.gouv.fr/explore/embed/dataset/fr-en-sections-internationales/analyze/?disjunctive.section&amp;dataChart=eyJxdWVyaWVzIjpbeyJjb25maWciOnsiZGF0YXNldCI6ImZyLWVuLXNlY3Rpb25zLWludGVybmF0aW9uYWxlcyIsIm9wdGlvbnMiOnsiZGlzanVuY3RpdmUuc2VjdGlvbiI6dHJ1ZX19LCJjaGFydHMiOlt7ImFsaWduTW9udGgiOnRydWUsInR5cGUiOiJiYXIiLCJmdW5jIjoiQ09VTlQiLCJ5QXhpcyI6ImxhdGl0dWRlIiwic2NpZW50aWZpY0Rpc3BsYXkiOnRydWUsImNvbG9yIjoicmFuZ2UtRGFyazIifV0sInhBeGlzIjoibml2ZWF1IiwibWF4cG9pbnRzIjoyMDAsInNvcnQiOiIiLCJzZXJpZXNCcmVha2Rvd24iOiJzZWN0aW9uIiwic3RhY2tlZCI6Im5vcm1hbCJ9XSwidGltZXNjYWxlIjoiIiwiZGlzcGxheUxlZ2VuZCI6dHJ1ZSwiYWxpZ25Nb250aCI6dHJ1ZX0%3D" TargetMode="Externa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.xml"/><Relationship Id="rId5" Type="http://schemas.openxmlformats.org/officeDocument/2006/relationships/image" Target="../media/image4.png"/><Relationship Id="rId4" Type="http://schemas.openxmlformats.org/officeDocument/2006/relationships/customXml" Target="../ink/ink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data.education.gouv.fr/explore/embed/dataset/fr-en-sections-internationales/map/?disjunctive.section&amp;refine.section=AM%C3%89RICAINE&amp;location=2,0.17578,0&amp;basemap=jawg.streets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9.xml"/><Relationship Id="rId4" Type="http://schemas.openxmlformats.org/officeDocument/2006/relationships/chart" Target="../charts/char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68C6723E-8418-1B5B-8F8A-AB217969ED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8620" y="0"/>
            <a:ext cx="5123380" cy="249081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785E249-F154-F341-A19C-B107FE951B3C}"/>
              </a:ext>
            </a:extLst>
          </p:cNvPr>
          <p:cNvSpPr txBox="1"/>
          <p:nvPr/>
        </p:nvSpPr>
        <p:spPr>
          <a:xfrm>
            <a:off x="1010292" y="3055892"/>
            <a:ext cx="1017141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293588"/>
                </a:solidFill>
                <a:latin typeface="Myriad Pro" panose="020B0503030403020204" pitchFamily="34" charset="0"/>
              </a:rPr>
              <a:t>2025 </a:t>
            </a:r>
          </a:p>
          <a:p>
            <a:r>
              <a:rPr lang="en-US" sz="3600" b="1" dirty="0">
                <a:solidFill>
                  <a:srgbClr val="293588"/>
                </a:solidFill>
                <a:latin typeface="Myriad Pro" panose="020B0503030403020204" pitchFamily="34" charset="0"/>
              </a:rPr>
              <a:t>Heads of Sections &amp; Heads of Schools Meeting</a:t>
            </a:r>
          </a:p>
        </p:txBody>
      </p:sp>
    </p:spTree>
    <p:extLst>
      <p:ext uri="{BB962C8B-B14F-4D97-AF65-F5344CB8AC3E}">
        <p14:creationId xmlns:p14="http://schemas.microsoft.com/office/powerpoint/2010/main" val="34929116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046724D4-CB3B-1278-4C29-1ED3C936202E}"/>
              </a:ext>
            </a:extLst>
          </p:cNvPr>
          <p:cNvSpPr txBox="1"/>
          <p:nvPr/>
        </p:nvSpPr>
        <p:spPr>
          <a:xfrm>
            <a:off x="693868" y="546854"/>
            <a:ext cx="772937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293588"/>
                </a:solidFill>
                <a:latin typeface="Myriad Pro" panose="020B0503030403020204" pitchFamily="34" charset="0"/>
                <a:ea typeface="+mn-ea"/>
                <a:cs typeface="+mn-cs"/>
              </a:rPr>
              <a:t>Les SI en France et dans le Monde</a:t>
            </a:r>
            <a:endParaRPr lang="fr-FR" sz="3600" dirty="0"/>
          </a:p>
        </p:txBody>
      </p:sp>
      <p:pic>
        <p:nvPicPr>
          <p:cNvPr id="1026" name="Picture 2" descr="Carte monde stylisé : 17 999 photos libres de droits et images de stock |  Shutterstock">
            <a:hlinkClick r:id="rId2"/>
            <a:extLst>
              <a:ext uri="{FF2B5EF4-FFF2-40B4-BE49-F238E27FC236}">
                <a16:creationId xmlns:a16="http://schemas.microsoft.com/office/drawing/2014/main" id="{ECE52333-DBAE-61B5-B252-41CF56B487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408946"/>
            <a:ext cx="7620000" cy="490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90D264C3-747F-C25E-D969-6A1DAAF8A851}"/>
                  </a:ext>
                </a:extLst>
              </p14:cNvPr>
              <p14:cNvContentPartPr/>
              <p14:nvPr/>
            </p14:nvContentPartPr>
            <p14:xfrm>
              <a:off x="9831960" y="3712629"/>
              <a:ext cx="360" cy="3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90D264C3-747F-C25E-D969-6A1DAAF8A85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823320" y="3703629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7" name="Encre 6">
                <a:extLst>
                  <a:ext uri="{FF2B5EF4-FFF2-40B4-BE49-F238E27FC236}">
                    <a16:creationId xmlns:a16="http://schemas.microsoft.com/office/drawing/2014/main" id="{BDA29041-9D7C-26C6-B9D0-6C8E344CD6D7}"/>
                  </a:ext>
                </a:extLst>
              </p14:cNvPr>
              <p14:cNvContentPartPr/>
              <p14:nvPr/>
            </p14:nvContentPartPr>
            <p14:xfrm>
              <a:off x="7111080" y="3748629"/>
              <a:ext cx="360" cy="360"/>
            </p14:xfrm>
          </p:contentPart>
        </mc:Choice>
        <mc:Fallback xmlns="">
          <p:pic>
            <p:nvPicPr>
              <p:cNvPr id="7" name="Encre 6">
                <a:extLst>
                  <a:ext uri="{FF2B5EF4-FFF2-40B4-BE49-F238E27FC236}">
                    <a16:creationId xmlns:a16="http://schemas.microsoft.com/office/drawing/2014/main" id="{BDA29041-9D7C-26C6-B9D0-6C8E344CD6D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102440" y="3739989"/>
                <a:ext cx="18000" cy="1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494681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FB8D05-F4AD-2C34-4AC2-F5499C326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3600" b="1" dirty="0">
                <a:solidFill>
                  <a:srgbClr val="293588"/>
                </a:solidFill>
                <a:latin typeface="Myriad Pro" panose="020B0503030403020204" pitchFamily="34" charset="0"/>
                <a:ea typeface="+mn-ea"/>
                <a:cs typeface="+mn-cs"/>
              </a:rPr>
              <a:t>Les SI en France et dans le Monde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0ACE998-DF54-41BB-ECBB-A282932D52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07183"/>
            <a:ext cx="10515600" cy="2643633"/>
          </a:xfrm>
        </p:spPr>
        <p:txBody>
          <a:bodyPr/>
          <a:lstStyle/>
          <a:p>
            <a:r>
              <a:rPr lang="fr-FR" dirty="0">
                <a:solidFill>
                  <a:srgbClr val="293588"/>
                </a:solidFill>
                <a:latin typeface="Myriad Pro" panose="020B0503030403020204" pitchFamily="34" charset="0"/>
              </a:rPr>
              <a:t>18 sections, dont trois anglophones </a:t>
            </a:r>
          </a:p>
          <a:p>
            <a:endParaRPr lang="fr-FR" dirty="0">
              <a:solidFill>
                <a:srgbClr val="293588"/>
              </a:solidFill>
              <a:latin typeface="Myriad Pro" panose="020B0503030403020204" pitchFamily="34" charset="0"/>
            </a:endParaRPr>
          </a:p>
          <a:p>
            <a:r>
              <a:rPr lang="fr-FR" dirty="0">
                <a:solidFill>
                  <a:srgbClr val="293588"/>
                </a:solidFill>
                <a:latin typeface="Myriad Pro" panose="020B0503030403020204" pitchFamily="34" charset="0"/>
              </a:rPr>
              <a:t>659 SI en France (154 en école, 272 en collège, 233 en lycée)</a:t>
            </a:r>
          </a:p>
          <a:p>
            <a:endParaRPr lang="fr-FR" dirty="0">
              <a:solidFill>
                <a:srgbClr val="293588"/>
              </a:solidFill>
              <a:latin typeface="Myriad Pro" panose="020B0503030403020204" pitchFamily="34" charset="0"/>
            </a:endParaRPr>
          </a:p>
          <a:p>
            <a:r>
              <a:rPr lang="fr-FR" dirty="0">
                <a:solidFill>
                  <a:srgbClr val="293588"/>
                </a:solidFill>
                <a:latin typeface="Myriad Pro" panose="020B0503030403020204" pitchFamily="34" charset="0"/>
              </a:rPr>
              <a:t>385 SI à l’étranger (132 en école, 124 en collège, 129 en lycée)</a:t>
            </a:r>
          </a:p>
          <a:p>
            <a:endParaRPr lang="fr-FR" dirty="0">
              <a:solidFill>
                <a:srgbClr val="293588"/>
              </a:solidFill>
              <a:latin typeface="Myriad Pro" panose="020B050303040302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BDF2E7D-6772-B961-A856-5E4205CB078D}"/>
              </a:ext>
            </a:extLst>
          </p:cNvPr>
          <p:cNvSpPr txBox="1"/>
          <p:nvPr/>
        </p:nvSpPr>
        <p:spPr>
          <a:xfrm>
            <a:off x="935019" y="5464885"/>
            <a:ext cx="47342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293588"/>
                </a:solidFill>
              </a:rPr>
              <a:t>Source : https://</a:t>
            </a:r>
            <a:r>
              <a:rPr lang="fr-FR" dirty="0" err="1">
                <a:solidFill>
                  <a:srgbClr val="293588"/>
                </a:solidFill>
              </a:rPr>
              <a:t>data.education.gouv.fr</a:t>
            </a:r>
            <a:endParaRPr lang="fr-FR" dirty="0">
              <a:solidFill>
                <a:srgbClr val="29358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37580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FB8D05-F4AD-2C34-4AC2-F5499C326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3600" b="1" dirty="0">
                <a:solidFill>
                  <a:srgbClr val="293588"/>
                </a:solidFill>
                <a:latin typeface="Myriad Pro" panose="020B0503030403020204" pitchFamily="34" charset="0"/>
                <a:ea typeface="+mn-ea"/>
                <a:cs typeface="+mn-cs"/>
              </a:rPr>
              <a:t>Les SI Américaines en France et dans le Monde</a:t>
            </a:r>
          </a:p>
        </p:txBody>
      </p:sp>
      <p:pic>
        <p:nvPicPr>
          <p:cNvPr id="2050" name="Picture 2" descr="RDC-Kinshasa : Le drapeau américain flotte toujours à l'ambassade, la  sécurité est renforcée | Actualite.cd">
            <a:hlinkClick r:id="rId2"/>
            <a:extLst>
              <a:ext uri="{FF2B5EF4-FFF2-40B4-BE49-F238E27FC236}">
                <a16:creationId xmlns:a16="http://schemas.microsoft.com/office/drawing/2014/main" id="{965C127E-EEF5-44C5-9FA9-B0C5C4D1E5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561596"/>
            <a:ext cx="5590391" cy="4192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52634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1DAF1D3-A81C-1C41-4521-BEEAA7987F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1857" y="284583"/>
            <a:ext cx="10025743" cy="5728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4715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FB8D05-F4AD-2C34-4AC2-F5499C326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3600" b="1" dirty="0">
                <a:solidFill>
                  <a:srgbClr val="293588"/>
                </a:solidFill>
                <a:latin typeface="Myriad Pro" panose="020B0503030403020204" pitchFamily="34" charset="0"/>
                <a:ea typeface="+mn-ea"/>
                <a:cs typeface="+mn-cs"/>
              </a:rPr>
              <a:t>Les SI Américaines en France et dans le Monde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0ACE998-DF54-41BB-ECBB-A282932D52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07183"/>
            <a:ext cx="10515600" cy="2643633"/>
          </a:xfrm>
        </p:spPr>
        <p:txBody>
          <a:bodyPr/>
          <a:lstStyle/>
          <a:p>
            <a:r>
              <a:rPr lang="fr-FR" dirty="0">
                <a:solidFill>
                  <a:srgbClr val="293588"/>
                </a:solidFill>
                <a:latin typeface="Myriad Pro" panose="020B0503030403020204" pitchFamily="34" charset="0"/>
              </a:rPr>
              <a:t>106 SIA en France (17 en école, 39 en collège, 50 en lycée)</a:t>
            </a:r>
          </a:p>
          <a:p>
            <a:endParaRPr lang="fr-FR" dirty="0">
              <a:solidFill>
                <a:srgbClr val="293588"/>
              </a:solidFill>
              <a:latin typeface="Myriad Pro" panose="020B0503030403020204" pitchFamily="34" charset="0"/>
            </a:endParaRPr>
          </a:p>
          <a:p>
            <a:r>
              <a:rPr lang="fr-FR" dirty="0">
                <a:solidFill>
                  <a:srgbClr val="293588"/>
                </a:solidFill>
                <a:latin typeface="Myriad Pro" panose="020B0503030403020204" pitchFamily="34" charset="0"/>
              </a:rPr>
              <a:t>122 SIA à l’étranger (36 en école, 34 en collège, 52 en lycée)</a:t>
            </a:r>
          </a:p>
          <a:p>
            <a:endParaRPr lang="fr-FR" dirty="0">
              <a:solidFill>
                <a:srgbClr val="293588"/>
              </a:solidFill>
              <a:latin typeface="Myriad Pro" panose="020B0503030403020204" pitchFamily="34" charset="0"/>
            </a:endParaRPr>
          </a:p>
          <a:p>
            <a:r>
              <a:rPr lang="fr-FR" dirty="0">
                <a:solidFill>
                  <a:srgbClr val="293588"/>
                </a:solidFill>
                <a:latin typeface="Myriad Pro" panose="020B0503030403020204" pitchFamily="34" charset="0"/>
              </a:rPr>
              <a:t>18 BFI américains hors SI (8 en France, 10 à l’étranger)</a:t>
            </a:r>
          </a:p>
          <a:p>
            <a:endParaRPr lang="fr-FR" dirty="0">
              <a:solidFill>
                <a:srgbClr val="293588"/>
              </a:solidFill>
              <a:latin typeface="Myriad Pro" panose="020B050303040302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3938255-E847-7F31-DB0D-C26A039905F9}"/>
              </a:ext>
            </a:extLst>
          </p:cNvPr>
          <p:cNvSpPr txBox="1"/>
          <p:nvPr/>
        </p:nvSpPr>
        <p:spPr>
          <a:xfrm>
            <a:off x="935019" y="5464885"/>
            <a:ext cx="47342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293588"/>
                </a:solidFill>
              </a:rPr>
              <a:t>Source : https://</a:t>
            </a:r>
            <a:r>
              <a:rPr lang="fr-FR" dirty="0" err="1">
                <a:solidFill>
                  <a:srgbClr val="293588"/>
                </a:solidFill>
              </a:rPr>
              <a:t>data.education.gouv.fr</a:t>
            </a:r>
            <a:endParaRPr lang="fr-FR" dirty="0">
              <a:solidFill>
                <a:srgbClr val="29358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43045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FB8D05-F4AD-2C34-4AC2-F5499C326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3600" b="1" dirty="0">
                <a:solidFill>
                  <a:srgbClr val="293588"/>
                </a:solidFill>
                <a:latin typeface="Myriad Pro" panose="020B0503030403020204" pitchFamily="34" charset="0"/>
                <a:ea typeface="+mn-ea"/>
                <a:cs typeface="+mn-cs"/>
              </a:rPr>
              <a:t>BFI - Session 2025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Espace réservé du contenu 2">
                <a:extLst>
                  <a:ext uri="{FF2B5EF4-FFF2-40B4-BE49-F238E27FC236}">
                    <a16:creationId xmlns:a16="http://schemas.microsoft.com/office/drawing/2014/main" id="{60ACE998-DF54-41BB-ECBB-A282932D528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2107183"/>
                <a:ext cx="10515600" cy="2643633"/>
              </a:xfrm>
            </p:spPr>
            <p:txBody>
              <a:bodyPr/>
              <a:lstStyle/>
              <a:p>
                <a:pPr marL="0" indent="0">
                  <a:buNone/>
                </a:pPr>
                <a:endParaRPr lang="fr-FR" dirty="0">
                  <a:solidFill>
                    <a:srgbClr val="293588"/>
                  </a:solidFill>
                  <a:latin typeface="Myriad Pro" panose="020B0503030403020204" pitchFamily="34" charset="0"/>
                </a:endParaRPr>
              </a:p>
              <a:p>
                <a:r>
                  <a:rPr lang="fr-FR" dirty="0">
                    <a:solidFill>
                      <a:srgbClr val="293588"/>
                    </a:solidFill>
                    <a:latin typeface="Myriad Pro" panose="020B0503030403020204" pitchFamily="34" charset="0"/>
                  </a:rPr>
                  <a:t>Candidats :	1749	(+17% par rapport à la session 2024)</a:t>
                </a:r>
              </a:p>
              <a:p>
                <a:endParaRPr lang="fr-FR" dirty="0">
                  <a:solidFill>
                    <a:srgbClr val="293588"/>
                  </a:solidFill>
                  <a:latin typeface="Myriad Pro" panose="020B0503030403020204" pitchFamily="34" charset="0"/>
                </a:endParaRPr>
              </a:p>
              <a:p>
                <a:r>
                  <a:rPr lang="fr-FR" dirty="0">
                    <a:solidFill>
                      <a:srgbClr val="293588"/>
                    </a:solidFill>
                    <a:latin typeface="Myriad Pro" panose="020B0503030403020204" pitchFamily="34" charset="0"/>
                  </a:rPr>
                  <a:t>Reçus :		</a:t>
                </a:r>
                <a14:m>
                  <m:oMath xmlns:m="http://schemas.openxmlformats.org/officeDocument/2006/math">
                    <m:r>
                      <a:rPr lang="fr-FR" b="0" i="1" smtClean="0">
                        <a:solidFill>
                          <a:srgbClr val="293588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99</m:t>
                    </m:r>
                  </m:oMath>
                </a14:m>
                <a:r>
                  <a:rPr lang="fr-FR" dirty="0">
                    <a:solidFill>
                      <a:srgbClr val="293588"/>
                    </a:solidFill>
                    <a:latin typeface="Myriad Pro" panose="020B0503030403020204" pitchFamily="34" charset="0"/>
                  </a:rPr>
                  <a:t>% </a:t>
                </a:r>
              </a:p>
              <a:p>
                <a:endParaRPr lang="fr-FR" dirty="0">
                  <a:solidFill>
                    <a:srgbClr val="293588"/>
                  </a:solidFill>
                  <a:latin typeface="Myriad Pro" panose="020B0503030403020204" pitchFamily="34" charset="0"/>
                </a:endParaRPr>
              </a:p>
              <a:p>
                <a:endParaRPr lang="fr-FR" dirty="0">
                  <a:solidFill>
                    <a:srgbClr val="293588"/>
                  </a:solidFill>
                  <a:latin typeface="Myriad Pro" panose="020B0503030403020204" pitchFamily="34" charset="0"/>
                </a:endParaRPr>
              </a:p>
            </p:txBody>
          </p:sp>
        </mc:Choice>
        <mc:Fallback xmlns="">
          <p:sp>
            <p:nvSpPr>
              <p:cNvPr id="3" name="Espace réservé du contenu 2">
                <a:extLst>
                  <a:ext uri="{FF2B5EF4-FFF2-40B4-BE49-F238E27FC236}">
                    <a16:creationId xmlns:a16="http://schemas.microsoft.com/office/drawing/2014/main" id="{60ACE998-DF54-41BB-ECBB-A282932D528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2107183"/>
                <a:ext cx="10515600" cy="2643633"/>
              </a:xfrm>
              <a:blipFill>
                <a:blip r:embed="rId2"/>
                <a:stretch>
                  <a:fillRect l="-108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283548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1">
            <a:extLst>
              <a:ext uri="{FF2B5EF4-FFF2-40B4-BE49-F238E27FC236}">
                <a16:creationId xmlns:a16="http://schemas.microsoft.com/office/drawing/2014/main" id="{00000000-0008-0000-0500-0000020000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9787169"/>
              </p:ext>
            </p:extLst>
          </p:nvPr>
        </p:nvGraphicFramePr>
        <p:xfrm>
          <a:off x="1489880" y="618888"/>
          <a:ext cx="9212239" cy="56202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Chart 1">
            <a:extLst>
              <a:ext uri="{FF2B5EF4-FFF2-40B4-BE49-F238E27FC236}">
                <a16:creationId xmlns:a16="http://schemas.microsoft.com/office/drawing/2014/main" id="{00000000-0008-0000-0600-0000020000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4044324"/>
              </p:ext>
            </p:extLst>
          </p:nvPr>
        </p:nvGraphicFramePr>
        <p:xfrm>
          <a:off x="1491627" y="620059"/>
          <a:ext cx="9208745" cy="56178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7030486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24D4EA-2CCF-E71E-9E84-6D6CF90E18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1">
            <a:extLst>
              <a:ext uri="{FF2B5EF4-FFF2-40B4-BE49-F238E27FC236}">
                <a16:creationId xmlns:a16="http://schemas.microsoft.com/office/drawing/2014/main" id="{AA25A7F4-F80F-3D79-6B4F-7BBC3EBC38C4}"/>
              </a:ext>
            </a:extLst>
          </p:cNvPr>
          <p:cNvGraphicFramePr>
            <a:graphicFrameLocks noGrp="1"/>
          </p:cNvGraphicFramePr>
          <p:nvPr/>
        </p:nvGraphicFramePr>
        <p:xfrm>
          <a:off x="1489880" y="618888"/>
          <a:ext cx="9212239" cy="56202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" name="Graphique 1">
            <a:extLst>
              <a:ext uri="{FF2B5EF4-FFF2-40B4-BE49-F238E27FC236}">
                <a16:creationId xmlns:a16="http://schemas.microsoft.com/office/drawing/2014/main" id="{25108980-04A4-CD1D-94E2-1A820A31A3BD}"/>
              </a:ext>
            </a:extLst>
          </p:cNvPr>
          <p:cNvGraphicFramePr>
            <a:graphicFrameLocks/>
          </p:cNvGraphicFramePr>
          <p:nvPr/>
        </p:nvGraphicFramePr>
        <p:xfrm>
          <a:off x="2366309" y="909793"/>
          <a:ext cx="7459382" cy="50384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Chart 1">
            <a:extLst>
              <a:ext uri="{FF2B5EF4-FFF2-40B4-BE49-F238E27FC236}">
                <a16:creationId xmlns:a16="http://schemas.microsoft.com/office/drawing/2014/main" id="{0F4EDF8C-1FC8-804E-B240-E80A1C2681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2540360"/>
              </p:ext>
            </p:extLst>
          </p:nvPr>
        </p:nvGraphicFramePr>
        <p:xfrm>
          <a:off x="1371600" y="114300"/>
          <a:ext cx="9448800" cy="6629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5840438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1">
            <a:extLst>
              <a:ext uri="{FF2B5EF4-FFF2-40B4-BE49-F238E27FC236}">
                <a16:creationId xmlns:a16="http://schemas.microsoft.com/office/drawing/2014/main" id="{00000000-0008-0000-0500-000002000000}"/>
              </a:ext>
            </a:extLst>
          </p:cNvPr>
          <p:cNvGraphicFramePr>
            <a:graphicFrameLocks noGrp="1"/>
          </p:cNvGraphicFramePr>
          <p:nvPr/>
        </p:nvGraphicFramePr>
        <p:xfrm>
          <a:off x="1489880" y="618888"/>
          <a:ext cx="9212239" cy="56202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00000000-0008-0000-0400-0000020000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6267517"/>
              </p:ext>
            </p:extLst>
          </p:nvPr>
        </p:nvGraphicFramePr>
        <p:xfrm>
          <a:off x="1489879" y="618888"/>
          <a:ext cx="9212239" cy="56202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Graphique 2">
            <a:extLst>
              <a:ext uri="{FF2B5EF4-FFF2-40B4-BE49-F238E27FC236}">
                <a16:creationId xmlns:a16="http://schemas.microsoft.com/office/drawing/2014/main" id="{72D578F3-5927-4ACE-A27B-E6F125FDB0D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69420329"/>
              </p:ext>
            </p:extLst>
          </p:nvPr>
        </p:nvGraphicFramePr>
        <p:xfrm>
          <a:off x="1484530" y="443939"/>
          <a:ext cx="9222939" cy="59701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4" name="Chart 1">
            <a:extLst>
              <a:ext uri="{FF2B5EF4-FFF2-40B4-BE49-F238E27FC236}">
                <a16:creationId xmlns:a16="http://schemas.microsoft.com/office/drawing/2014/main" id="{00000000-0008-0000-0400-0000020000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2824265"/>
              </p:ext>
            </p:extLst>
          </p:nvPr>
        </p:nvGraphicFramePr>
        <p:xfrm>
          <a:off x="1491627" y="620059"/>
          <a:ext cx="9208745" cy="56178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4169396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FB8D05-F4AD-2C34-4AC2-F5499C326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3600" b="1" dirty="0">
                <a:solidFill>
                  <a:srgbClr val="293588"/>
                </a:solidFill>
                <a:latin typeface="Myriad Pro" panose="020B0503030403020204" pitchFamily="34" charset="0"/>
                <a:ea typeface="+mn-ea"/>
                <a:cs typeface="+mn-cs"/>
              </a:rPr>
              <a:t>BFI – Parcours trilingues, session 2025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0ACE998-DF54-41BB-ECBB-A282932D52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07183"/>
            <a:ext cx="10515600" cy="264363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fr-FR" dirty="0">
              <a:solidFill>
                <a:srgbClr val="293588"/>
              </a:solidFill>
              <a:latin typeface="Myriad Pro" panose="020B0503030403020204" pitchFamily="34" charset="0"/>
            </a:endParaRPr>
          </a:p>
          <a:p>
            <a:r>
              <a:rPr lang="fr-FR" dirty="0">
                <a:solidFill>
                  <a:srgbClr val="293588"/>
                </a:solidFill>
                <a:latin typeface="Myriad Pro" panose="020B0503030403020204" pitchFamily="34" charset="0"/>
              </a:rPr>
              <a:t>28 élèves en SIA ont choisi un parcours trilingue avec ACL-B allemand (17), espagnol (7) et arabe (4).</a:t>
            </a:r>
          </a:p>
          <a:p>
            <a:r>
              <a:rPr lang="fr-FR" dirty="0">
                <a:solidFill>
                  <a:srgbClr val="293588"/>
                </a:solidFill>
                <a:latin typeface="Myriad Pro" panose="020B0503030403020204" pitchFamily="34" charset="0"/>
              </a:rPr>
              <a:t>90 élèves hors SIA ont choisi un parcours trilingue avec ACL-B américain : 82 en SI arabe, 8 en SI chinoise	</a:t>
            </a:r>
          </a:p>
          <a:p>
            <a:r>
              <a:rPr lang="fr-FR" dirty="0">
                <a:solidFill>
                  <a:srgbClr val="293588"/>
                </a:solidFill>
                <a:latin typeface="Myriad Pro" panose="020B0503030403020204" pitchFamily="34" charset="0"/>
              </a:rPr>
              <a:t>7 élèves hors SIA ont choisi un parcours quadrilingue avec ACL-B arabe</a:t>
            </a:r>
          </a:p>
          <a:p>
            <a:pPr marL="1371600" lvl="3" indent="0">
              <a:buNone/>
            </a:pPr>
            <a:endParaRPr lang="fr-FR" dirty="0">
              <a:solidFill>
                <a:srgbClr val="293588"/>
              </a:solidFill>
              <a:latin typeface="Myriad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18748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FB8D05-F4AD-2C34-4AC2-F5499C326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3600" b="1" dirty="0">
                <a:solidFill>
                  <a:srgbClr val="293588"/>
                </a:solidFill>
                <a:latin typeface="Myriad Pro" panose="020B0503030403020204" pitchFamily="34" charset="0"/>
                <a:ea typeface="+mn-ea"/>
                <a:cs typeface="+mn-cs"/>
              </a:rPr>
              <a:t>Evolution des moyennes – Anglais</a:t>
            </a:r>
          </a:p>
        </p:txBody>
      </p:sp>
      <p:graphicFrame>
        <p:nvGraphicFramePr>
          <p:cNvPr id="4" name="Graphique 3">
            <a:extLst>
              <a:ext uri="{FF2B5EF4-FFF2-40B4-BE49-F238E27FC236}">
                <a16:creationId xmlns:a16="http://schemas.microsoft.com/office/drawing/2014/main" id="{EA55785F-996A-FC5E-B67E-F5C243A33C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1651670"/>
              </p:ext>
            </p:extLst>
          </p:nvPr>
        </p:nvGraphicFramePr>
        <p:xfrm>
          <a:off x="2168434" y="1593668"/>
          <a:ext cx="7617538" cy="44091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208201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055B23-AE21-808F-CFB9-DD2B0DC54A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FA36A4-9C29-4E83-8B48-5100DED742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3600" b="1" dirty="0">
                <a:solidFill>
                  <a:srgbClr val="293588"/>
                </a:solidFill>
                <a:latin typeface="Myriad Pro" panose="020B0503030403020204" pitchFamily="34" charset="0"/>
                <a:ea typeface="+mn-ea"/>
                <a:cs typeface="+mn-cs"/>
              </a:rPr>
              <a:t>Evolution des moyennes – H&amp;G</a:t>
            </a:r>
          </a:p>
        </p:txBody>
      </p:sp>
      <p:graphicFrame>
        <p:nvGraphicFramePr>
          <p:cNvPr id="4" name="Chart 1">
            <a:extLst>
              <a:ext uri="{FF2B5EF4-FFF2-40B4-BE49-F238E27FC236}">
                <a16:creationId xmlns:a16="http://schemas.microsoft.com/office/drawing/2014/main" id="{00000000-0008-0000-0800-0000020000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2655624"/>
              </p:ext>
            </p:extLst>
          </p:nvPr>
        </p:nvGraphicFramePr>
        <p:xfrm>
          <a:off x="2293762" y="1397725"/>
          <a:ext cx="7604475" cy="48010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469307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FB8D05-F4AD-2C34-4AC2-F5499C326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3600" b="1" dirty="0" err="1">
                <a:solidFill>
                  <a:srgbClr val="293588"/>
                </a:solidFill>
                <a:latin typeface="Myriad Pro" panose="020B0503030403020204" pitchFamily="34" charset="0"/>
                <a:ea typeface="+mn-ea"/>
                <a:cs typeface="+mn-cs"/>
              </a:rPr>
              <a:t>APs</a:t>
            </a:r>
            <a:r>
              <a:rPr lang="fr-FR" sz="3600" b="1" dirty="0">
                <a:solidFill>
                  <a:srgbClr val="293588"/>
                </a:solidFill>
                <a:latin typeface="Myriad Pro" panose="020B0503030403020204" pitchFamily="34" charset="0"/>
                <a:ea typeface="+mn-ea"/>
                <a:cs typeface="+mn-cs"/>
              </a:rPr>
              <a:t> - Session 2024 (BFI 2025)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0ACE998-DF54-41BB-ECBB-A282932D52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4697" y="1690688"/>
            <a:ext cx="10515600" cy="994719"/>
          </a:xfrm>
        </p:spPr>
        <p:txBody>
          <a:bodyPr/>
          <a:lstStyle/>
          <a:p>
            <a:pPr marL="0" indent="0">
              <a:buNone/>
            </a:pPr>
            <a:r>
              <a:rPr lang="fr-FR" dirty="0">
                <a:solidFill>
                  <a:srgbClr val="293588"/>
                </a:solidFill>
                <a:latin typeface="Myriad Pro" panose="020B0503030403020204" pitchFamily="34" charset="0"/>
              </a:rPr>
              <a:t>488 </a:t>
            </a:r>
            <a:r>
              <a:rPr lang="fr-FR" dirty="0" err="1">
                <a:solidFill>
                  <a:srgbClr val="293588"/>
                </a:solidFill>
                <a:latin typeface="Myriad Pro" panose="020B0503030403020204" pitchFamily="34" charset="0"/>
              </a:rPr>
              <a:t>APs</a:t>
            </a:r>
            <a:r>
              <a:rPr lang="fr-FR" dirty="0">
                <a:solidFill>
                  <a:srgbClr val="293588"/>
                </a:solidFill>
                <a:latin typeface="Myriad Pro" panose="020B0503030403020204" pitchFamily="34" charset="0"/>
              </a:rPr>
              <a:t> passés en mai 2024 : 247 en substitution ACL, 241 en substitution HG</a:t>
            </a:r>
          </a:p>
          <a:p>
            <a:pPr marL="0" indent="0">
              <a:buNone/>
            </a:pPr>
            <a:endParaRPr lang="fr-FR" dirty="0">
              <a:solidFill>
                <a:srgbClr val="293588"/>
              </a:solidFill>
              <a:latin typeface="Myriad Pro" panose="020B0503030403020204" pitchFamily="34" charset="0"/>
            </a:endParaRPr>
          </a:p>
          <a:p>
            <a:pPr marL="0" indent="0">
              <a:buNone/>
            </a:pPr>
            <a:endParaRPr lang="fr-FR" dirty="0">
              <a:solidFill>
                <a:srgbClr val="293588"/>
              </a:solidFill>
              <a:latin typeface="Myriad Pro" panose="020B0503030403020204" pitchFamily="34" charset="0"/>
            </a:endParaRPr>
          </a:p>
          <a:p>
            <a:pPr marL="0" indent="0">
              <a:buNone/>
            </a:pPr>
            <a:endParaRPr lang="fr-FR" dirty="0">
              <a:solidFill>
                <a:srgbClr val="293588"/>
              </a:solidFill>
              <a:latin typeface="Myriad Pro" panose="020B0503030403020204" pitchFamily="34" charset="0"/>
            </a:endParaRPr>
          </a:p>
          <a:p>
            <a:endParaRPr lang="fr-FR" dirty="0">
              <a:solidFill>
                <a:srgbClr val="293588"/>
              </a:solidFill>
              <a:latin typeface="Myriad Pro" panose="020B0503030403020204" pitchFamily="34" charset="0"/>
            </a:endParaRPr>
          </a:p>
          <a:p>
            <a:endParaRPr lang="fr-FR" dirty="0">
              <a:solidFill>
                <a:srgbClr val="293588"/>
              </a:solidFill>
              <a:latin typeface="Myriad Pro" panose="020B0503030403020204" pitchFamily="34" charset="0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9FAA8AA9-1818-039D-040C-A5CEAF4E49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5471237"/>
              </p:ext>
            </p:extLst>
          </p:nvPr>
        </p:nvGraphicFramePr>
        <p:xfrm>
          <a:off x="924697" y="2685407"/>
          <a:ext cx="8843247" cy="318166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57148">
                  <a:extLst>
                    <a:ext uri="{9D8B030D-6E8A-4147-A177-3AD203B41FA5}">
                      <a16:colId xmlns:a16="http://schemas.microsoft.com/office/drawing/2014/main" val="44374433"/>
                    </a:ext>
                  </a:extLst>
                </a:gridCol>
                <a:gridCol w="1001647">
                  <a:extLst>
                    <a:ext uri="{9D8B030D-6E8A-4147-A177-3AD203B41FA5}">
                      <a16:colId xmlns:a16="http://schemas.microsoft.com/office/drawing/2014/main" val="3139467249"/>
                    </a:ext>
                  </a:extLst>
                </a:gridCol>
                <a:gridCol w="1020196">
                  <a:extLst>
                    <a:ext uri="{9D8B030D-6E8A-4147-A177-3AD203B41FA5}">
                      <a16:colId xmlns:a16="http://schemas.microsoft.com/office/drawing/2014/main" val="1722254140"/>
                    </a:ext>
                  </a:extLst>
                </a:gridCol>
                <a:gridCol w="1075843">
                  <a:extLst>
                    <a:ext uri="{9D8B030D-6E8A-4147-A177-3AD203B41FA5}">
                      <a16:colId xmlns:a16="http://schemas.microsoft.com/office/drawing/2014/main" val="3128700653"/>
                    </a:ext>
                  </a:extLst>
                </a:gridCol>
                <a:gridCol w="987736">
                  <a:extLst>
                    <a:ext uri="{9D8B030D-6E8A-4147-A177-3AD203B41FA5}">
                      <a16:colId xmlns:a16="http://schemas.microsoft.com/office/drawing/2014/main" val="2917244168"/>
                    </a:ext>
                  </a:extLst>
                </a:gridCol>
                <a:gridCol w="987736">
                  <a:extLst>
                    <a:ext uri="{9D8B030D-6E8A-4147-A177-3AD203B41FA5}">
                      <a16:colId xmlns:a16="http://schemas.microsoft.com/office/drawing/2014/main" val="647052673"/>
                    </a:ext>
                  </a:extLst>
                </a:gridCol>
                <a:gridCol w="1112941">
                  <a:extLst>
                    <a:ext uri="{9D8B030D-6E8A-4147-A177-3AD203B41FA5}">
                      <a16:colId xmlns:a16="http://schemas.microsoft.com/office/drawing/2014/main" val="3369944300"/>
                    </a:ext>
                  </a:extLst>
                </a:gridCol>
              </a:tblGrid>
              <a:tr h="1103844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b="1" u="none" strike="noStrike" dirty="0">
                          <a:solidFill>
                            <a:srgbClr val="293588"/>
                          </a:solidFill>
                          <a:effectLst/>
                        </a:rPr>
                        <a:t>AP BFI 2024</a:t>
                      </a:r>
                      <a:endParaRPr lang="fr-FR" sz="1800" b="1" i="0" u="none" strike="noStrike" dirty="0">
                        <a:solidFill>
                          <a:srgbClr val="29358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 dirty="0" err="1">
                          <a:solidFill>
                            <a:srgbClr val="293588"/>
                          </a:solidFill>
                          <a:effectLst/>
                        </a:rPr>
                        <a:t>Language</a:t>
                      </a:r>
                      <a:endParaRPr lang="fr-FR" sz="1800" b="0" i="0" u="none" strike="noStrike" dirty="0">
                        <a:solidFill>
                          <a:srgbClr val="29358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 dirty="0" err="1">
                          <a:solidFill>
                            <a:srgbClr val="293588"/>
                          </a:solidFill>
                          <a:effectLst/>
                        </a:rPr>
                        <a:t>Literature</a:t>
                      </a:r>
                      <a:endParaRPr lang="fr-FR" sz="1800" b="0" i="0" u="none" strike="noStrike" dirty="0">
                        <a:solidFill>
                          <a:srgbClr val="29358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 dirty="0">
                          <a:solidFill>
                            <a:srgbClr val="293588"/>
                          </a:solidFill>
                          <a:effectLst/>
                        </a:rPr>
                        <a:t>US </a:t>
                      </a:r>
                      <a:r>
                        <a:rPr lang="fr-FR" sz="1800" u="none" strike="noStrike" dirty="0" err="1">
                          <a:solidFill>
                            <a:srgbClr val="293588"/>
                          </a:solidFill>
                          <a:effectLst/>
                        </a:rPr>
                        <a:t>History</a:t>
                      </a:r>
                      <a:endParaRPr lang="fr-FR" sz="1800" b="0" i="0" u="none" strike="noStrike" dirty="0">
                        <a:solidFill>
                          <a:srgbClr val="29358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 dirty="0" err="1">
                          <a:solidFill>
                            <a:srgbClr val="293588"/>
                          </a:solidFill>
                          <a:effectLst/>
                        </a:rPr>
                        <a:t>European</a:t>
                      </a:r>
                      <a:r>
                        <a:rPr lang="fr-FR" sz="1800" u="none" strike="noStrike" dirty="0">
                          <a:solidFill>
                            <a:srgbClr val="293588"/>
                          </a:solidFill>
                          <a:effectLst/>
                        </a:rPr>
                        <a:t> </a:t>
                      </a:r>
                      <a:r>
                        <a:rPr lang="fr-FR" sz="1800" u="none" strike="noStrike" dirty="0" err="1">
                          <a:solidFill>
                            <a:srgbClr val="293588"/>
                          </a:solidFill>
                          <a:effectLst/>
                        </a:rPr>
                        <a:t>History</a:t>
                      </a:r>
                      <a:endParaRPr lang="fr-FR" sz="1800" b="0" i="0" u="none" strike="noStrike" dirty="0">
                        <a:solidFill>
                          <a:srgbClr val="29358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 dirty="0">
                          <a:solidFill>
                            <a:srgbClr val="293588"/>
                          </a:solidFill>
                          <a:effectLst/>
                        </a:rPr>
                        <a:t>World </a:t>
                      </a:r>
                      <a:r>
                        <a:rPr lang="fr-FR" sz="1800" u="none" strike="noStrike" dirty="0" err="1">
                          <a:solidFill>
                            <a:srgbClr val="293588"/>
                          </a:solidFill>
                          <a:effectLst/>
                        </a:rPr>
                        <a:t>History</a:t>
                      </a:r>
                      <a:endParaRPr lang="fr-FR" sz="1800" b="0" i="0" u="none" strike="noStrike" dirty="0">
                        <a:solidFill>
                          <a:srgbClr val="29358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 dirty="0">
                          <a:solidFill>
                            <a:srgbClr val="293588"/>
                          </a:solidFill>
                          <a:effectLst/>
                        </a:rPr>
                        <a:t>Human </a:t>
                      </a:r>
                      <a:r>
                        <a:rPr lang="fr-FR" sz="1800" u="none" strike="noStrike" dirty="0" err="1">
                          <a:solidFill>
                            <a:srgbClr val="293588"/>
                          </a:solidFill>
                          <a:effectLst/>
                        </a:rPr>
                        <a:t>Geography</a:t>
                      </a:r>
                      <a:endParaRPr lang="fr-FR" sz="1800" b="0" i="0" u="none" strike="noStrike" dirty="0">
                        <a:solidFill>
                          <a:srgbClr val="29358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251875853"/>
                  </a:ext>
                </a:extLst>
              </a:tr>
              <a:tr h="519456">
                <a:tc>
                  <a:txBody>
                    <a:bodyPr/>
                    <a:lstStyle/>
                    <a:p>
                      <a:pPr algn="l" fontAlgn="ctr"/>
                      <a:r>
                        <a:rPr lang="fr-FR" sz="1800" u="none" strike="noStrike" dirty="0">
                          <a:solidFill>
                            <a:srgbClr val="293588"/>
                          </a:solidFill>
                          <a:effectLst/>
                        </a:rPr>
                        <a:t> BFI AP </a:t>
                      </a:r>
                      <a:r>
                        <a:rPr lang="fr-FR" sz="1800" u="none" strike="noStrike" dirty="0" err="1">
                          <a:solidFill>
                            <a:srgbClr val="293588"/>
                          </a:solidFill>
                          <a:effectLst/>
                        </a:rPr>
                        <a:t>taken</a:t>
                      </a:r>
                      <a:r>
                        <a:rPr lang="fr-FR" sz="1800" u="none" strike="noStrike" dirty="0">
                          <a:solidFill>
                            <a:srgbClr val="293588"/>
                          </a:solidFill>
                          <a:effectLst/>
                        </a:rPr>
                        <a:t> </a:t>
                      </a:r>
                      <a:endParaRPr lang="fr-FR" sz="1800" b="0" i="0" u="none" strike="noStrike" dirty="0">
                        <a:solidFill>
                          <a:srgbClr val="29358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 dirty="0">
                          <a:solidFill>
                            <a:srgbClr val="293588"/>
                          </a:solidFill>
                          <a:effectLst/>
                        </a:rPr>
                        <a:t>174</a:t>
                      </a:r>
                      <a:endParaRPr lang="fr-FR" sz="1800" b="0" i="0" u="none" strike="noStrike" dirty="0">
                        <a:solidFill>
                          <a:srgbClr val="29358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 dirty="0">
                          <a:solidFill>
                            <a:srgbClr val="293588"/>
                          </a:solidFill>
                          <a:effectLst/>
                        </a:rPr>
                        <a:t>79</a:t>
                      </a:r>
                      <a:endParaRPr lang="fr-FR" sz="1800" b="0" i="0" u="none" strike="noStrike" dirty="0">
                        <a:solidFill>
                          <a:srgbClr val="29358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 dirty="0">
                          <a:solidFill>
                            <a:srgbClr val="293588"/>
                          </a:solidFill>
                          <a:effectLst/>
                        </a:rPr>
                        <a:t>12</a:t>
                      </a:r>
                      <a:endParaRPr lang="fr-FR" sz="1800" b="0" i="0" u="none" strike="noStrike" dirty="0">
                        <a:solidFill>
                          <a:srgbClr val="29358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 dirty="0">
                          <a:solidFill>
                            <a:srgbClr val="293588"/>
                          </a:solidFill>
                          <a:effectLst/>
                        </a:rPr>
                        <a:t>107</a:t>
                      </a:r>
                      <a:endParaRPr lang="fr-FR" sz="1800" b="0" i="0" u="none" strike="noStrike" dirty="0">
                        <a:solidFill>
                          <a:srgbClr val="29358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 dirty="0">
                          <a:solidFill>
                            <a:srgbClr val="293588"/>
                          </a:solidFill>
                          <a:effectLst/>
                        </a:rPr>
                        <a:t>22</a:t>
                      </a:r>
                      <a:endParaRPr lang="fr-FR" sz="1800" b="0" i="0" u="none" strike="noStrike" dirty="0">
                        <a:solidFill>
                          <a:srgbClr val="29358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 dirty="0">
                          <a:solidFill>
                            <a:srgbClr val="293588"/>
                          </a:solidFill>
                          <a:effectLst/>
                        </a:rPr>
                        <a:t>92</a:t>
                      </a:r>
                      <a:endParaRPr lang="fr-FR" sz="1800" b="0" i="0" u="none" strike="noStrike" dirty="0">
                        <a:solidFill>
                          <a:srgbClr val="29358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7077828"/>
                  </a:ext>
                </a:extLst>
              </a:tr>
              <a:tr h="519456">
                <a:tc>
                  <a:txBody>
                    <a:bodyPr/>
                    <a:lstStyle/>
                    <a:p>
                      <a:pPr algn="l" fontAlgn="ctr"/>
                      <a:r>
                        <a:rPr lang="fr-FR" sz="1800" u="none" strike="noStrike" dirty="0">
                          <a:solidFill>
                            <a:srgbClr val="293588"/>
                          </a:solidFill>
                          <a:effectLst/>
                        </a:rPr>
                        <a:t> </a:t>
                      </a:r>
                      <a:r>
                        <a:rPr lang="fr-FR" sz="1800" u="none" strike="noStrike" dirty="0" err="1">
                          <a:solidFill>
                            <a:srgbClr val="293588"/>
                          </a:solidFill>
                          <a:effectLst/>
                        </a:rPr>
                        <a:t>Average</a:t>
                      </a:r>
                      <a:r>
                        <a:rPr lang="fr-FR" sz="1800" u="none" strike="noStrike" dirty="0">
                          <a:solidFill>
                            <a:srgbClr val="293588"/>
                          </a:solidFill>
                          <a:effectLst/>
                        </a:rPr>
                        <a:t> score </a:t>
                      </a:r>
                      <a:endParaRPr lang="fr-FR" sz="1800" b="0" i="0" u="none" strike="noStrike" dirty="0">
                        <a:solidFill>
                          <a:srgbClr val="29358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 dirty="0">
                          <a:solidFill>
                            <a:srgbClr val="293588"/>
                          </a:solidFill>
                          <a:effectLst/>
                        </a:rPr>
                        <a:t>3,55</a:t>
                      </a:r>
                      <a:endParaRPr lang="fr-FR" sz="1800" b="0" i="0" u="none" strike="noStrike" dirty="0">
                        <a:solidFill>
                          <a:srgbClr val="29358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 dirty="0">
                          <a:solidFill>
                            <a:srgbClr val="293588"/>
                          </a:solidFill>
                          <a:effectLst/>
                        </a:rPr>
                        <a:t>4,23</a:t>
                      </a:r>
                      <a:endParaRPr lang="fr-FR" sz="1800" b="0" i="0" u="none" strike="noStrike" dirty="0">
                        <a:solidFill>
                          <a:srgbClr val="29358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 dirty="0">
                          <a:solidFill>
                            <a:srgbClr val="293588"/>
                          </a:solidFill>
                          <a:effectLst/>
                        </a:rPr>
                        <a:t>3,92</a:t>
                      </a:r>
                      <a:endParaRPr lang="fr-FR" sz="1800" b="0" i="0" u="none" strike="noStrike" dirty="0">
                        <a:solidFill>
                          <a:srgbClr val="29358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 dirty="0">
                          <a:solidFill>
                            <a:srgbClr val="293588"/>
                          </a:solidFill>
                          <a:effectLst/>
                        </a:rPr>
                        <a:t>4,54</a:t>
                      </a:r>
                      <a:endParaRPr lang="fr-FR" sz="1800" b="0" i="0" u="none" strike="noStrike" dirty="0">
                        <a:solidFill>
                          <a:srgbClr val="29358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 dirty="0">
                          <a:solidFill>
                            <a:srgbClr val="293588"/>
                          </a:solidFill>
                          <a:effectLst/>
                        </a:rPr>
                        <a:t>3,46</a:t>
                      </a:r>
                      <a:endParaRPr lang="fr-FR" sz="1800" b="0" i="0" u="none" strike="noStrike" dirty="0">
                        <a:solidFill>
                          <a:srgbClr val="29358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 dirty="0">
                          <a:solidFill>
                            <a:srgbClr val="293588"/>
                          </a:solidFill>
                          <a:effectLst/>
                        </a:rPr>
                        <a:t>4,35</a:t>
                      </a:r>
                      <a:endParaRPr lang="fr-FR" sz="1800" b="0" i="0" u="none" strike="noStrike" dirty="0">
                        <a:solidFill>
                          <a:srgbClr val="29358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3126551"/>
                  </a:ext>
                </a:extLst>
              </a:tr>
              <a:tr h="519456">
                <a:tc>
                  <a:txBody>
                    <a:bodyPr/>
                    <a:lstStyle/>
                    <a:p>
                      <a:pPr algn="l" fontAlgn="ctr"/>
                      <a:r>
                        <a:rPr lang="fr-FR" sz="1800" u="none" strike="noStrike" dirty="0">
                          <a:solidFill>
                            <a:srgbClr val="293588"/>
                          </a:solidFill>
                          <a:effectLst/>
                        </a:rPr>
                        <a:t> World - </a:t>
                      </a:r>
                      <a:r>
                        <a:rPr lang="fr-FR" sz="1800" u="none" strike="noStrike" dirty="0" err="1">
                          <a:solidFill>
                            <a:srgbClr val="293588"/>
                          </a:solidFill>
                          <a:effectLst/>
                        </a:rPr>
                        <a:t>average</a:t>
                      </a:r>
                      <a:r>
                        <a:rPr lang="fr-FR" sz="1800" u="none" strike="noStrike" dirty="0">
                          <a:solidFill>
                            <a:srgbClr val="293588"/>
                          </a:solidFill>
                          <a:effectLst/>
                        </a:rPr>
                        <a:t> </a:t>
                      </a:r>
                      <a:endParaRPr lang="fr-FR" sz="1800" b="0" i="0" u="none" strike="noStrike" dirty="0">
                        <a:solidFill>
                          <a:srgbClr val="29358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 dirty="0">
                          <a:solidFill>
                            <a:srgbClr val="293588"/>
                          </a:solidFill>
                          <a:effectLst/>
                        </a:rPr>
                        <a:t>2,79</a:t>
                      </a:r>
                      <a:endParaRPr lang="fr-FR" sz="1800" b="0" i="0" u="none" strike="noStrike" dirty="0">
                        <a:solidFill>
                          <a:srgbClr val="29358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>
                          <a:solidFill>
                            <a:srgbClr val="293588"/>
                          </a:solidFill>
                          <a:effectLst/>
                        </a:rPr>
                        <a:t>3,16</a:t>
                      </a:r>
                      <a:endParaRPr lang="fr-FR" sz="1800" b="0" i="0" u="none" strike="noStrike">
                        <a:solidFill>
                          <a:srgbClr val="29358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 dirty="0">
                          <a:solidFill>
                            <a:srgbClr val="293588"/>
                          </a:solidFill>
                          <a:effectLst/>
                        </a:rPr>
                        <a:t>3,23</a:t>
                      </a:r>
                      <a:endParaRPr lang="fr-FR" sz="1800" b="0" i="0" u="none" strike="noStrike" dirty="0">
                        <a:solidFill>
                          <a:srgbClr val="29358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 dirty="0">
                          <a:solidFill>
                            <a:srgbClr val="293588"/>
                          </a:solidFill>
                          <a:effectLst/>
                        </a:rPr>
                        <a:t>3,23</a:t>
                      </a:r>
                      <a:endParaRPr lang="fr-FR" sz="1800" b="0" i="0" u="none" strike="noStrike" dirty="0">
                        <a:solidFill>
                          <a:srgbClr val="29358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 dirty="0">
                          <a:solidFill>
                            <a:srgbClr val="293588"/>
                          </a:solidFill>
                          <a:effectLst/>
                        </a:rPr>
                        <a:t>3,13</a:t>
                      </a:r>
                      <a:endParaRPr lang="fr-FR" sz="1800" b="0" i="0" u="none" strike="noStrike" dirty="0">
                        <a:solidFill>
                          <a:srgbClr val="29358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 dirty="0">
                          <a:solidFill>
                            <a:srgbClr val="293588"/>
                          </a:solidFill>
                          <a:effectLst/>
                        </a:rPr>
                        <a:t>2,83</a:t>
                      </a:r>
                      <a:endParaRPr lang="fr-FR" sz="1800" b="0" i="0" u="none" strike="noStrike" dirty="0">
                        <a:solidFill>
                          <a:srgbClr val="29358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0488152"/>
                  </a:ext>
                </a:extLst>
              </a:tr>
              <a:tr h="519456">
                <a:tc>
                  <a:txBody>
                    <a:bodyPr/>
                    <a:lstStyle/>
                    <a:p>
                      <a:pPr algn="l" fontAlgn="ctr"/>
                      <a:r>
                        <a:rPr lang="fr-FR" sz="1800" u="none" strike="noStrike" dirty="0">
                          <a:solidFill>
                            <a:srgbClr val="293588"/>
                          </a:solidFill>
                          <a:effectLst/>
                        </a:rPr>
                        <a:t>French grade (out of 20) </a:t>
                      </a:r>
                      <a:endParaRPr lang="fr-FR" sz="1800" b="0" i="1" u="none" strike="noStrike" dirty="0">
                        <a:solidFill>
                          <a:srgbClr val="29358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i="1" u="none" strike="noStrike" dirty="0">
                          <a:solidFill>
                            <a:srgbClr val="293588"/>
                          </a:solidFill>
                          <a:effectLst/>
                        </a:rPr>
                        <a:t>14,18</a:t>
                      </a:r>
                      <a:endParaRPr lang="fr-FR" sz="1800" b="0" i="1" u="none" strike="noStrike" dirty="0">
                        <a:solidFill>
                          <a:srgbClr val="29358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i="1" u="none" strike="noStrike" dirty="0">
                          <a:solidFill>
                            <a:srgbClr val="293588"/>
                          </a:solidFill>
                          <a:effectLst/>
                        </a:rPr>
                        <a:t>16,91</a:t>
                      </a:r>
                      <a:endParaRPr lang="fr-FR" sz="1800" b="0" i="1" u="none" strike="noStrike" dirty="0">
                        <a:solidFill>
                          <a:srgbClr val="29358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i="1" u="none" strike="noStrike" dirty="0">
                          <a:solidFill>
                            <a:srgbClr val="293588"/>
                          </a:solidFill>
                          <a:effectLst/>
                        </a:rPr>
                        <a:t>15,67</a:t>
                      </a:r>
                      <a:endParaRPr lang="fr-FR" sz="1800" b="0" i="1" u="none" strike="noStrike" dirty="0">
                        <a:solidFill>
                          <a:srgbClr val="29358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i="1" u="none" strike="noStrike" dirty="0">
                          <a:solidFill>
                            <a:srgbClr val="293588"/>
                          </a:solidFill>
                          <a:effectLst/>
                        </a:rPr>
                        <a:t>18,17</a:t>
                      </a:r>
                      <a:endParaRPr lang="fr-FR" sz="1800" b="0" i="1" u="none" strike="noStrike" dirty="0">
                        <a:solidFill>
                          <a:srgbClr val="29358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i="1" u="none" strike="noStrike" dirty="0">
                          <a:solidFill>
                            <a:srgbClr val="293588"/>
                          </a:solidFill>
                          <a:effectLst/>
                        </a:rPr>
                        <a:t>13,85</a:t>
                      </a:r>
                      <a:endParaRPr lang="fr-FR" sz="1800" b="0" i="1" u="none" strike="noStrike" dirty="0">
                        <a:solidFill>
                          <a:srgbClr val="29358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i="1" u="none" strike="noStrike" dirty="0">
                          <a:solidFill>
                            <a:srgbClr val="293588"/>
                          </a:solidFill>
                          <a:effectLst/>
                        </a:rPr>
                        <a:t>17,39</a:t>
                      </a:r>
                      <a:endParaRPr lang="fr-FR" sz="1800" b="0" i="1" u="none" strike="noStrike" dirty="0">
                        <a:solidFill>
                          <a:srgbClr val="29358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58528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23937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FB8D05-F4AD-2C34-4AC2-F5499C326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3600" b="1" dirty="0">
                <a:solidFill>
                  <a:srgbClr val="293588"/>
                </a:solidFill>
                <a:latin typeface="Myriad Pro" panose="020B0503030403020204" pitchFamily="34" charset="0"/>
                <a:ea typeface="+mn-ea"/>
                <a:cs typeface="+mn-cs"/>
              </a:rPr>
              <a:t>Evolution du nombre de lycées</a:t>
            </a:r>
          </a:p>
        </p:txBody>
      </p:sp>
      <p:graphicFrame>
        <p:nvGraphicFramePr>
          <p:cNvPr id="4" name="Graphique 3">
            <a:extLst>
              <a:ext uri="{FF2B5EF4-FFF2-40B4-BE49-F238E27FC236}">
                <a16:creationId xmlns:a16="http://schemas.microsoft.com/office/drawing/2014/main" id="{EB1B26A7-A1A8-A428-0376-ABA77B73C54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02580816"/>
              </p:ext>
            </p:extLst>
          </p:nvPr>
        </p:nvGraphicFramePr>
        <p:xfrm>
          <a:off x="838200" y="1297459"/>
          <a:ext cx="7226557" cy="44817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3522D6A7-3885-79C7-87F5-310B9EFDC73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3602935"/>
              </p:ext>
            </p:extLst>
          </p:nvPr>
        </p:nvGraphicFramePr>
        <p:xfrm>
          <a:off x="8064758" y="2623022"/>
          <a:ext cx="3822445" cy="176362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81835">
                  <a:extLst>
                    <a:ext uri="{9D8B030D-6E8A-4147-A177-3AD203B41FA5}">
                      <a16:colId xmlns:a16="http://schemas.microsoft.com/office/drawing/2014/main" val="3328708021"/>
                    </a:ext>
                  </a:extLst>
                </a:gridCol>
                <a:gridCol w="488122">
                  <a:extLst>
                    <a:ext uri="{9D8B030D-6E8A-4147-A177-3AD203B41FA5}">
                      <a16:colId xmlns:a16="http://schemas.microsoft.com/office/drawing/2014/main" val="493615574"/>
                    </a:ext>
                  </a:extLst>
                </a:gridCol>
                <a:gridCol w="488122">
                  <a:extLst>
                    <a:ext uri="{9D8B030D-6E8A-4147-A177-3AD203B41FA5}">
                      <a16:colId xmlns:a16="http://schemas.microsoft.com/office/drawing/2014/main" val="1120198152"/>
                    </a:ext>
                  </a:extLst>
                </a:gridCol>
                <a:gridCol w="488122">
                  <a:extLst>
                    <a:ext uri="{9D8B030D-6E8A-4147-A177-3AD203B41FA5}">
                      <a16:colId xmlns:a16="http://schemas.microsoft.com/office/drawing/2014/main" val="3435545547"/>
                    </a:ext>
                  </a:extLst>
                </a:gridCol>
                <a:gridCol w="488122">
                  <a:extLst>
                    <a:ext uri="{9D8B030D-6E8A-4147-A177-3AD203B41FA5}">
                      <a16:colId xmlns:a16="http://schemas.microsoft.com/office/drawing/2014/main" val="4220596548"/>
                    </a:ext>
                  </a:extLst>
                </a:gridCol>
                <a:gridCol w="488122">
                  <a:extLst>
                    <a:ext uri="{9D8B030D-6E8A-4147-A177-3AD203B41FA5}">
                      <a16:colId xmlns:a16="http://schemas.microsoft.com/office/drawing/2014/main" val="2137325513"/>
                    </a:ext>
                  </a:extLst>
                </a:gridCol>
              </a:tblGrid>
              <a:tr h="446841">
                <a:tc>
                  <a:txBody>
                    <a:bodyPr/>
                    <a:lstStyle/>
                    <a:p>
                      <a:pPr algn="l" fontAlgn="b"/>
                      <a:endParaRPr lang="fr-FR" sz="1200" b="1" i="0" u="none" strike="noStrike" dirty="0">
                        <a:solidFill>
                          <a:srgbClr val="2A348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u="none" strike="noStrike" dirty="0">
                          <a:solidFill>
                            <a:srgbClr val="2A3488"/>
                          </a:solidFill>
                          <a:effectLst/>
                        </a:rPr>
                        <a:t>2023</a:t>
                      </a:r>
                      <a:endParaRPr lang="fr-FR" sz="1200" b="1" i="0" u="none" strike="noStrike" dirty="0">
                        <a:solidFill>
                          <a:srgbClr val="2A348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u="none" strike="noStrike" dirty="0">
                          <a:solidFill>
                            <a:srgbClr val="2A3488"/>
                          </a:solidFill>
                          <a:effectLst/>
                        </a:rPr>
                        <a:t>2024</a:t>
                      </a:r>
                      <a:endParaRPr lang="fr-FR" sz="1200" b="1" i="0" u="none" strike="noStrike" dirty="0">
                        <a:solidFill>
                          <a:srgbClr val="2A348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u="none" strike="noStrike" dirty="0">
                          <a:solidFill>
                            <a:srgbClr val="2A3488"/>
                          </a:solidFill>
                          <a:effectLst/>
                        </a:rPr>
                        <a:t>2025</a:t>
                      </a:r>
                      <a:endParaRPr lang="fr-FR" sz="1200" b="1" i="0" u="none" strike="noStrike" dirty="0">
                        <a:solidFill>
                          <a:srgbClr val="2A348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u="none" strike="noStrike" dirty="0">
                          <a:solidFill>
                            <a:srgbClr val="2A3488"/>
                          </a:solidFill>
                          <a:effectLst/>
                        </a:rPr>
                        <a:t>2026</a:t>
                      </a:r>
                      <a:endParaRPr lang="fr-FR" sz="1200" b="1" i="0" u="none" strike="noStrike" dirty="0">
                        <a:solidFill>
                          <a:srgbClr val="2A348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u="none" strike="noStrike" dirty="0">
                          <a:solidFill>
                            <a:srgbClr val="2A3488"/>
                          </a:solidFill>
                          <a:effectLst/>
                        </a:rPr>
                        <a:t>2027</a:t>
                      </a:r>
                      <a:endParaRPr lang="fr-FR" sz="1200" b="1" i="0" u="none" strike="noStrike" dirty="0">
                        <a:solidFill>
                          <a:srgbClr val="2A348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88287628"/>
                  </a:ext>
                </a:extLst>
              </a:tr>
              <a:tr h="446841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1" u="none" strike="noStrike" dirty="0" err="1">
                          <a:solidFill>
                            <a:srgbClr val="00B050"/>
                          </a:solidFill>
                          <a:effectLst/>
                        </a:rPr>
                        <a:t>Rest</a:t>
                      </a:r>
                      <a:r>
                        <a:rPr lang="fr-FR" sz="1200" b="1" u="none" strike="noStrike" dirty="0">
                          <a:solidFill>
                            <a:srgbClr val="00B050"/>
                          </a:solidFill>
                          <a:effectLst/>
                        </a:rPr>
                        <a:t> of the world*</a:t>
                      </a:r>
                      <a:endParaRPr lang="fr-FR" sz="1200" b="1" i="0" u="none" strike="noStrike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 dirty="0">
                          <a:solidFill>
                            <a:srgbClr val="00B050"/>
                          </a:solidFill>
                          <a:effectLst/>
                        </a:rPr>
                        <a:t>13</a:t>
                      </a:r>
                      <a:endParaRPr lang="fr-FR" sz="1200" b="0" i="0" u="none" strike="noStrike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 dirty="0">
                          <a:solidFill>
                            <a:srgbClr val="00B050"/>
                          </a:solidFill>
                          <a:effectLst/>
                        </a:rPr>
                        <a:t>16</a:t>
                      </a:r>
                      <a:endParaRPr lang="fr-FR" sz="1200" b="0" i="0" u="none" strike="noStrike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 dirty="0">
                          <a:solidFill>
                            <a:srgbClr val="00B050"/>
                          </a:solidFill>
                          <a:effectLst/>
                        </a:rPr>
                        <a:t>25</a:t>
                      </a:r>
                      <a:endParaRPr lang="fr-FR" sz="1200" b="0" i="0" u="none" strike="noStrike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 dirty="0">
                          <a:solidFill>
                            <a:srgbClr val="00B050"/>
                          </a:solidFill>
                          <a:effectLst/>
                        </a:rPr>
                        <a:t>32</a:t>
                      </a:r>
                      <a:endParaRPr lang="fr-FR" sz="1200" b="0" i="0" u="none" strike="noStrike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 dirty="0">
                          <a:solidFill>
                            <a:srgbClr val="00B050"/>
                          </a:solidFill>
                          <a:effectLst/>
                        </a:rPr>
                        <a:t>32</a:t>
                      </a:r>
                      <a:endParaRPr lang="fr-FR" sz="1200" b="0" i="0" u="none" strike="noStrike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756943322"/>
                  </a:ext>
                </a:extLst>
              </a:tr>
              <a:tr h="446841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France</a:t>
                      </a:r>
                      <a:endParaRPr lang="fr-FR" sz="12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21</a:t>
                      </a:r>
                      <a:endParaRPr lang="fr-FR" sz="12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22</a:t>
                      </a:r>
                      <a:endParaRPr lang="fr-FR" sz="12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32</a:t>
                      </a:r>
                      <a:endParaRPr lang="fr-FR" sz="12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42</a:t>
                      </a:r>
                      <a:endParaRPr lang="fr-FR" sz="12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44</a:t>
                      </a:r>
                      <a:endParaRPr lang="fr-FR" sz="12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22669601"/>
                  </a:ext>
                </a:extLst>
              </a:tr>
              <a:tr h="423103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1" u="none" strike="noStrike" dirty="0">
                          <a:solidFill>
                            <a:srgbClr val="0070C0"/>
                          </a:solidFill>
                          <a:effectLst/>
                        </a:rPr>
                        <a:t>US &amp; Canada</a:t>
                      </a:r>
                      <a:endParaRPr lang="fr-FR" sz="1200" b="1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 dirty="0">
                          <a:solidFill>
                            <a:srgbClr val="0070C0"/>
                          </a:solidFill>
                          <a:effectLst/>
                        </a:rPr>
                        <a:t>11</a:t>
                      </a:r>
                      <a:endParaRPr lang="fr-FR" sz="12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 dirty="0">
                          <a:solidFill>
                            <a:srgbClr val="0070C0"/>
                          </a:solidFill>
                          <a:effectLst/>
                        </a:rPr>
                        <a:t>12</a:t>
                      </a:r>
                      <a:endParaRPr lang="fr-FR" sz="12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 dirty="0">
                          <a:solidFill>
                            <a:srgbClr val="0070C0"/>
                          </a:solidFill>
                          <a:effectLst/>
                        </a:rPr>
                        <a:t>13</a:t>
                      </a:r>
                      <a:endParaRPr lang="fr-FR" sz="12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 dirty="0">
                          <a:solidFill>
                            <a:srgbClr val="0070C0"/>
                          </a:solidFill>
                          <a:effectLst/>
                        </a:rPr>
                        <a:t>13</a:t>
                      </a:r>
                      <a:endParaRPr lang="fr-FR" sz="12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 dirty="0">
                          <a:solidFill>
                            <a:srgbClr val="0070C0"/>
                          </a:solidFill>
                          <a:effectLst/>
                        </a:rPr>
                        <a:t>13</a:t>
                      </a:r>
                      <a:endParaRPr lang="fr-FR" sz="12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791951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16248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0ACE998-DF54-41BB-ECBB-A282932D52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4697" y="2229301"/>
            <a:ext cx="10515600" cy="239939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fr-FR" dirty="0">
              <a:solidFill>
                <a:srgbClr val="293588"/>
              </a:solidFill>
              <a:latin typeface="Myriad Pro" panose="020B0503030403020204" pitchFamily="34" charset="0"/>
            </a:endParaRPr>
          </a:p>
          <a:p>
            <a:pPr marL="0" indent="0">
              <a:buNone/>
            </a:pPr>
            <a:endParaRPr lang="fr-FR" dirty="0">
              <a:solidFill>
                <a:srgbClr val="293588"/>
              </a:solidFill>
              <a:latin typeface="Myriad Pro" panose="020B0503030403020204" pitchFamily="34" charset="0"/>
            </a:endParaRPr>
          </a:p>
          <a:p>
            <a:pPr marL="0" indent="0">
              <a:buNone/>
            </a:pPr>
            <a:r>
              <a:rPr lang="fr-FR" sz="4800" b="1" dirty="0">
                <a:solidFill>
                  <a:srgbClr val="293588"/>
                </a:solidFill>
                <a:latin typeface="Myriad Pro" panose="020B0503030403020204" pitchFamily="34" charset="0"/>
              </a:rPr>
              <a:t>MERCI !</a:t>
            </a:r>
          </a:p>
        </p:txBody>
      </p:sp>
    </p:spTree>
    <p:extLst>
      <p:ext uri="{BB962C8B-B14F-4D97-AF65-F5344CB8AC3E}">
        <p14:creationId xmlns:p14="http://schemas.microsoft.com/office/powerpoint/2010/main" val="322564020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615</TotalTime>
  <Words>486</Words>
  <Application>Microsoft Macintosh PowerPoint</Application>
  <PresentationFormat>Grand écran</PresentationFormat>
  <Paragraphs>119</Paragraphs>
  <Slides>16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Cambria Math</vt:lpstr>
      <vt:lpstr>Myriad Pro</vt:lpstr>
      <vt:lpstr>Thème Office</vt:lpstr>
      <vt:lpstr>Présentation PowerPoint</vt:lpstr>
      <vt:lpstr>Présentation PowerPoint</vt:lpstr>
      <vt:lpstr>Les SI en France et dans le Monde</vt:lpstr>
      <vt:lpstr>Les SI Américaines en France et dans le Monde</vt:lpstr>
      <vt:lpstr>Présentation PowerPoint</vt:lpstr>
      <vt:lpstr>Les SI Américaines en France et dans le Monde</vt:lpstr>
      <vt:lpstr>BFI - Session 2025</vt:lpstr>
      <vt:lpstr>Présentation PowerPoint</vt:lpstr>
      <vt:lpstr>Présentation PowerPoint</vt:lpstr>
      <vt:lpstr>Présentation PowerPoint</vt:lpstr>
      <vt:lpstr>BFI – Parcours trilingues, session 2025</vt:lpstr>
      <vt:lpstr>Evolution des moyennes – Anglais</vt:lpstr>
      <vt:lpstr>Evolution des moyennes – H&amp;G</vt:lpstr>
      <vt:lpstr>APs - Session 2024 (BFI 2025)</vt:lpstr>
      <vt:lpstr>Evolution du nombre de lycées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J. Giovendo</dc:creator>
  <cp:lastModifiedBy>Jérôme Giovendo</cp:lastModifiedBy>
  <cp:revision>26</cp:revision>
  <dcterms:created xsi:type="dcterms:W3CDTF">2023-10-02T18:18:57Z</dcterms:created>
  <dcterms:modified xsi:type="dcterms:W3CDTF">2025-10-09T07:33:20Z</dcterms:modified>
</cp:coreProperties>
</file>